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panose="020B0604020202020204" charset="0"/>
      <p:regular r:id="rId13"/>
    </p:embeddedFont>
    <p:embeddedFont>
      <p:font typeface="Agrandir Narrow Bold"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
      <p:font typeface="Days" panose="02000505050000020004" charset="0"/>
      <p:regular r:id="rId17"/>
    </p:embeddedFont>
    <p:embeddedFont>
      <p:font typeface="Open Sauce Bold" panose="020B0604020202020204" charset="0"/>
      <p:regular r:id="rId18"/>
    </p:embeddedFont>
    <p:embeddedFont>
      <p:font typeface="Open Sauce Light" panose="020B0604020202020204" charset="0"/>
      <p:regular r:id="rId19"/>
    </p:embeddedFont>
    <p:embeddedFont>
      <p:font typeface="Open Sauce Light Italics" panose="020B0604020202020204" charset="0"/>
      <p:regular r:id="rId20"/>
    </p:embeddedFont>
    <p:embeddedFont>
      <p:font typeface="Open Sauce Medium"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2" d="100"/>
          <a:sy n="42" d="100"/>
        </p:scale>
        <p:origin x="1936"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564160" y="6931968"/>
            <a:ext cx="9526284" cy="0"/>
          </a:xfrm>
          <a:prstGeom prst="line">
            <a:avLst/>
          </a:prstGeom>
          <a:ln w="76200" cap="rnd">
            <a:solidFill>
              <a:srgbClr val="F5F5F5"/>
            </a:solidFill>
            <a:prstDash val="solid"/>
            <a:headEnd type="none" w="sm" len="sm"/>
            <a:tailEnd type="none" w="sm" len="sm"/>
          </a:ln>
        </p:spPr>
      </p:sp>
      <p:sp>
        <p:nvSpPr>
          <p:cNvPr id="4" name="Freeform 4"/>
          <p:cNvSpPr/>
          <p:nvPr/>
        </p:nvSpPr>
        <p:spPr>
          <a:xfrm>
            <a:off x="0" y="-1982585"/>
            <a:ext cx="18288000" cy="12269585"/>
          </a:xfrm>
          <a:custGeom>
            <a:avLst/>
            <a:gdLst/>
            <a:ahLst/>
            <a:cxnLst/>
            <a:rect l="l" t="t" r="r" b="b"/>
            <a:pathLst>
              <a:path w="18288000" h="12269585">
                <a:moveTo>
                  <a:pt x="0" y="0"/>
                </a:moveTo>
                <a:lnTo>
                  <a:pt x="18288000" y="0"/>
                </a:lnTo>
                <a:lnTo>
                  <a:pt x="18288000" y="12269585"/>
                </a:lnTo>
                <a:lnTo>
                  <a:pt x="0" y="12269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64160" y="3648668"/>
            <a:ext cx="9118379" cy="1286455"/>
          </a:xfrm>
          <a:prstGeom prst="rect">
            <a:avLst/>
          </a:prstGeom>
        </p:spPr>
        <p:txBody>
          <a:bodyPr lIns="0" tIns="0" rIns="0" bIns="0" rtlCol="0" anchor="t">
            <a:spAutoFit/>
          </a:bodyPr>
          <a:lstStyle/>
          <a:p>
            <a:pPr algn="just">
              <a:lnSpc>
                <a:spcPts val="9950"/>
              </a:lnSpc>
            </a:pPr>
            <a:r>
              <a:rPr lang="en-US" sz="9045" spc="334">
                <a:solidFill>
                  <a:srgbClr val="FFFFFF"/>
                </a:solidFill>
                <a:latin typeface="Days"/>
              </a:rPr>
              <a:t>SPAM</a:t>
            </a:r>
          </a:p>
        </p:txBody>
      </p:sp>
      <p:sp>
        <p:nvSpPr>
          <p:cNvPr id="6" name="TextBox 6"/>
          <p:cNvSpPr txBox="1"/>
          <p:nvPr/>
        </p:nvSpPr>
        <p:spPr>
          <a:xfrm>
            <a:off x="1564160" y="5013259"/>
            <a:ext cx="10375827" cy="1715229"/>
          </a:xfrm>
          <a:prstGeom prst="rect">
            <a:avLst/>
          </a:prstGeom>
        </p:spPr>
        <p:txBody>
          <a:bodyPr lIns="0" tIns="0" rIns="0" bIns="0" rtlCol="0" anchor="t">
            <a:spAutoFit/>
          </a:bodyPr>
          <a:lstStyle/>
          <a:p>
            <a:pPr algn="just">
              <a:lnSpc>
                <a:spcPts val="13263"/>
              </a:lnSpc>
            </a:pPr>
            <a:r>
              <a:rPr lang="en-US" sz="12057" spc="868">
                <a:solidFill>
                  <a:srgbClr val="FFFFFF"/>
                </a:solidFill>
                <a:latin typeface="Open Sauce Medium"/>
              </a:rPr>
              <a:t>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Freeform 3"/>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417320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18464352" cy="10287000"/>
          </a:xfrm>
          <a:custGeom>
            <a:avLst/>
            <a:gdLst/>
            <a:ahLst/>
            <a:cxnLst/>
            <a:rect l="l" t="t" r="r" b="b"/>
            <a:pathLst>
              <a:path w="18464352" h="10287000">
                <a:moveTo>
                  <a:pt x="0" y="0"/>
                </a:moveTo>
                <a:lnTo>
                  <a:pt x="18464352" y="0"/>
                </a:lnTo>
                <a:lnTo>
                  <a:pt x="18464352" y="10287000"/>
                </a:lnTo>
                <a:lnTo>
                  <a:pt x="0" y="10287000"/>
                </a:lnTo>
                <a:lnTo>
                  <a:pt x="0" y="0"/>
                </a:lnTo>
                <a:close/>
              </a:path>
            </a:pathLst>
          </a:custGeom>
          <a:blipFill>
            <a:blip r:embed="rId5"/>
            <a:stretch>
              <a:fillRect l="-486" r="-486"/>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0" y="-3398912"/>
            <a:ext cx="18288000" cy="16260792"/>
          </a:xfrm>
          <a:custGeom>
            <a:avLst/>
            <a:gdLst/>
            <a:ahLst/>
            <a:cxnLst/>
            <a:rect l="l" t="t" r="r" b="b"/>
            <a:pathLst>
              <a:path w="18288000" h="16260792">
                <a:moveTo>
                  <a:pt x="0" y="0"/>
                </a:moveTo>
                <a:lnTo>
                  <a:pt x="18288000" y="0"/>
                </a:lnTo>
                <a:lnTo>
                  <a:pt x="18288000" y="16260793"/>
                </a:lnTo>
                <a:lnTo>
                  <a:pt x="0" y="16260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50474" y="2174273"/>
            <a:ext cx="7187052" cy="5938454"/>
          </a:xfrm>
          <a:custGeom>
            <a:avLst/>
            <a:gdLst/>
            <a:ahLst/>
            <a:cxnLst/>
            <a:rect l="l" t="t" r="r" b="b"/>
            <a:pathLst>
              <a:path w="7187052" h="5938454">
                <a:moveTo>
                  <a:pt x="0" y="0"/>
                </a:moveTo>
                <a:lnTo>
                  <a:pt x="7187052" y="0"/>
                </a:lnTo>
                <a:lnTo>
                  <a:pt x="7187052" y="5938454"/>
                </a:lnTo>
                <a:lnTo>
                  <a:pt x="0" y="5938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grpSp>
        <p:nvGrpSpPr>
          <p:cNvPr id="3" name="Group 3"/>
          <p:cNvGrpSpPr/>
          <p:nvPr/>
        </p:nvGrpSpPr>
        <p:grpSpPr>
          <a:xfrm>
            <a:off x="3168529" y="2372461"/>
            <a:ext cx="11950941" cy="5542077"/>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152525"/>
            <a:ext cx="16230600" cy="837605"/>
          </a:xfrm>
          <a:prstGeom prst="rect">
            <a:avLst/>
          </a:prstGeom>
        </p:spPr>
        <p:txBody>
          <a:bodyPr lIns="0" tIns="0" rIns="0" bIns="0" rtlCol="0" anchor="t">
            <a:spAutoFit/>
          </a:bodyPr>
          <a:lstStyle/>
          <a:p>
            <a:pPr algn="ctr">
              <a:lnSpc>
                <a:spcPts val="6351"/>
              </a:lnSpc>
            </a:pPr>
            <a:r>
              <a:rPr lang="en-US" sz="6351">
                <a:solidFill>
                  <a:srgbClr val="FFFFFF"/>
                </a:solidFill>
                <a:latin typeface="Open Sauce Bold"/>
              </a:rPr>
              <a:t>THE TEAM</a:t>
            </a:r>
          </a:p>
        </p:txBody>
      </p:sp>
      <p:sp>
        <p:nvSpPr>
          <p:cNvPr id="7" name="TextBox 7"/>
          <p:cNvSpPr txBox="1"/>
          <p:nvPr/>
        </p:nvSpPr>
        <p:spPr>
          <a:xfrm>
            <a:off x="4298709" y="2997009"/>
            <a:ext cx="3409182" cy="625865"/>
          </a:xfrm>
          <a:prstGeom prst="rect">
            <a:avLst/>
          </a:prstGeom>
        </p:spPr>
        <p:txBody>
          <a:bodyPr lIns="0" tIns="0" rIns="0" bIns="0" rtlCol="0" anchor="t">
            <a:spAutoFit/>
          </a:bodyPr>
          <a:lstStyle/>
          <a:p>
            <a:pPr>
              <a:lnSpc>
                <a:spcPts val="4353"/>
              </a:lnSpc>
              <a:spcBef>
                <a:spcPct val="0"/>
              </a:spcBef>
            </a:pPr>
            <a:r>
              <a:rPr lang="en-US" sz="3109">
                <a:solidFill>
                  <a:srgbClr val="FFFFFF"/>
                </a:solidFill>
                <a:latin typeface="Agrandir Narrow Bold"/>
              </a:rPr>
              <a:t>Abhay sharma</a:t>
            </a:r>
          </a:p>
        </p:txBody>
      </p:sp>
      <p:sp>
        <p:nvSpPr>
          <p:cNvPr id="8" name="TextBox 8"/>
          <p:cNvSpPr txBox="1"/>
          <p:nvPr/>
        </p:nvSpPr>
        <p:spPr>
          <a:xfrm>
            <a:off x="9904547" y="3125470"/>
            <a:ext cx="2373060" cy="497404"/>
          </a:xfrm>
          <a:prstGeom prst="rect">
            <a:avLst/>
          </a:prstGeom>
        </p:spPr>
        <p:txBody>
          <a:bodyPr lIns="0" tIns="0" rIns="0" bIns="0" rtlCol="0" anchor="t">
            <a:spAutoFit/>
          </a:bodyPr>
          <a:lstStyle/>
          <a:p>
            <a:pPr>
              <a:lnSpc>
                <a:spcPts val="4084"/>
              </a:lnSpc>
              <a:spcBef>
                <a:spcPct val="0"/>
              </a:spcBef>
            </a:pPr>
            <a:r>
              <a:rPr lang="en-US" sz="2917">
                <a:solidFill>
                  <a:srgbClr val="FFFFFF"/>
                </a:solidFill>
                <a:latin typeface="Open Sauce Light Italics"/>
              </a:rPr>
              <a:t>2105337</a:t>
            </a:r>
          </a:p>
        </p:txBody>
      </p:sp>
      <p:sp>
        <p:nvSpPr>
          <p:cNvPr id="9" name="TextBox 9"/>
          <p:cNvSpPr txBox="1"/>
          <p:nvPr/>
        </p:nvSpPr>
        <p:spPr>
          <a:xfrm>
            <a:off x="4298709" y="3888071"/>
            <a:ext cx="3288491" cy="625865"/>
          </a:xfrm>
          <a:prstGeom prst="rect">
            <a:avLst/>
          </a:prstGeom>
        </p:spPr>
        <p:txBody>
          <a:bodyPr lIns="0" tIns="0" rIns="0" bIns="0" rtlCol="0" anchor="t">
            <a:spAutoFit/>
          </a:bodyPr>
          <a:lstStyle/>
          <a:p>
            <a:pPr>
              <a:lnSpc>
                <a:spcPts val="4353"/>
              </a:lnSpc>
              <a:spcBef>
                <a:spcPct val="0"/>
              </a:spcBef>
            </a:pPr>
            <a:r>
              <a:rPr lang="en-US" sz="3109">
                <a:solidFill>
                  <a:srgbClr val="FFFFFF"/>
                </a:solidFill>
                <a:latin typeface="Agrandir Narrow Bold"/>
              </a:rPr>
              <a:t>Manish Kumar</a:t>
            </a:r>
          </a:p>
        </p:txBody>
      </p:sp>
      <p:sp>
        <p:nvSpPr>
          <p:cNvPr id="10" name="TextBox 10"/>
          <p:cNvSpPr txBox="1"/>
          <p:nvPr/>
        </p:nvSpPr>
        <p:spPr>
          <a:xfrm>
            <a:off x="9904547" y="3983321"/>
            <a:ext cx="2373060" cy="497404"/>
          </a:xfrm>
          <a:prstGeom prst="rect">
            <a:avLst/>
          </a:prstGeom>
        </p:spPr>
        <p:txBody>
          <a:bodyPr lIns="0" tIns="0" rIns="0" bIns="0" rtlCol="0" anchor="t">
            <a:spAutoFit/>
          </a:bodyPr>
          <a:lstStyle/>
          <a:p>
            <a:pPr>
              <a:lnSpc>
                <a:spcPts val="4084"/>
              </a:lnSpc>
              <a:spcBef>
                <a:spcPct val="0"/>
              </a:spcBef>
            </a:pPr>
            <a:r>
              <a:rPr lang="en-US" sz="2917">
                <a:solidFill>
                  <a:srgbClr val="FFFFFF"/>
                </a:solidFill>
                <a:latin typeface="Open Sauce Light Italics"/>
              </a:rPr>
              <a:t>21051659</a:t>
            </a:r>
          </a:p>
        </p:txBody>
      </p:sp>
      <p:sp>
        <p:nvSpPr>
          <p:cNvPr id="11" name="TextBox 11"/>
          <p:cNvSpPr txBox="1"/>
          <p:nvPr/>
        </p:nvSpPr>
        <p:spPr>
          <a:xfrm>
            <a:off x="4298709" y="4779132"/>
            <a:ext cx="3288491" cy="625865"/>
          </a:xfrm>
          <a:prstGeom prst="rect">
            <a:avLst/>
          </a:prstGeom>
        </p:spPr>
        <p:txBody>
          <a:bodyPr lIns="0" tIns="0" rIns="0" bIns="0" rtlCol="0" anchor="t">
            <a:spAutoFit/>
          </a:bodyPr>
          <a:lstStyle/>
          <a:p>
            <a:pPr>
              <a:lnSpc>
                <a:spcPts val="4353"/>
              </a:lnSpc>
              <a:spcBef>
                <a:spcPct val="0"/>
              </a:spcBef>
            </a:pPr>
            <a:r>
              <a:rPr lang="en-US" sz="3109">
                <a:solidFill>
                  <a:srgbClr val="FFFFFF"/>
                </a:solidFill>
                <a:latin typeface="Agrandir Narrow Bold"/>
              </a:rPr>
              <a:t>Harsh Gupta</a:t>
            </a:r>
          </a:p>
        </p:txBody>
      </p:sp>
      <p:sp>
        <p:nvSpPr>
          <p:cNvPr id="12" name="TextBox 12"/>
          <p:cNvSpPr txBox="1"/>
          <p:nvPr/>
        </p:nvSpPr>
        <p:spPr>
          <a:xfrm>
            <a:off x="9904547" y="4874382"/>
            <a:ext cx="2373060" cy="497404"/>
          </a:xfrm>
          <a:prstGeom prst="rect">
            <a:avLst/>
          </a:prstGeom>
        </p:spPr>
        <p:txBody>
          <a:bodyPr lIns="0" tIns="0" rIns="0" bIns="0" rtlCol="0" anchor="t">
            <a:spAutoFit/>
          </a:bodyPr>
          <a:lstStyle/>
          <a:p>
            <a:pPr>
              <a:lnSpc>
                <a:spcPts val="4084"/>
              </a:lnSpc>
              <a:spcBef>
                <a:spcPct val="0"/>
              </a:spcBef>
            </a:pPr>
            <a:r>
              <a:rPr lang="en-US" sz="2917">
                <a:solidFill>
                  <a:srgbClr val="FFFFFF"/>
                </a:solidFill>
                <a:latin typeface="Open Sauce Light Italics"/>
              </a:rPr>
              <a:t>21051651</a:t>
            </a:r>
          </a:p>
        </p:txBody>
      </p:sp>
      <p:sp>
        <p:nvSpPr>
          <p:cNvPr id="13" name="TextBox 13"/>
          <p:cNvSpPr txBox="1"/>
          <p:nvPr/>
        </p:nvSpPr>
        <p:spPr>
          <a:xfrm>
            <a:off x="4298709" y="5657289"/>
            <a:ext cx="3409182" cy="625865"/>
          </a:xfrm>
          <a:prstGeom prst="rect">
            <a:avLst/>
          </a:prstGeom>
        </p:spPr>
        <p:txBody>
          <a:bodyPr lIns="0" tIns="0" rIns="0" bIns="0" rtlCol="0" anchor="t">
            <a:spAutoFit/>
          </a:bodyPr>
          <a:lstStyle/>
          <a:p>
            <a:pPr>
              <a:lnSpc>
                <a:spcPts val="4353"/>
              </a:lnSpc>
              <a:spcBef>
                <a:spcPct val="0"/>
              </a:spcBef>
            </a:pPr>
            <a:r>
              <a:rPr lang="en-US" sz="3109">
                <a:solidFill>
                  <a:srgbClr val="FFFFFF"/>
                </a:solidFill>
                <a:latin typeface="Agrandir Narrow Bold"/>
              </a:rPr>
              <a:t>Sayan Mondal</a:t>
            </a:r>
          </a:p>
        </p:txBody>
      </p:sp>
      <p:sp>
        <p:nvSpPr>
          <p:cNvPr id="14" name="TextBox 14"/>
          <p:cNvSpPr txBox="1"/>
          <p:nvPr/>
        </p:nvSpPr>
        <p:spPr>
          <a:xfrm>
            <a:off x="9904547" y="5752539"/>
            <a:ext cx="2373060" cy="497404"/>
          </a:xfrm>
          <a:prstGeom prst="rect">
            <a:avLst/>
          </a:prstGeom>
        </p:spPr>
        <p:txBody>
          <a:bodyPr lIns="0" tIns="0" rIns="0" bIns="0" rtlCol="0" anchor="t">
            <a:spAutoFit/>
          </a:bodyPr>
          <a:lstStyle/>
          <a:p>
            <a:pPr>
              <a:lnSpc>
                <a:spcPts val="4084"/>
              </a:lnSpc>
              <a:spcBef>
                <a:spcPct val="0"/>
              </a:spcBef>
            </a:pPr>
            <a:r>
              <a:rPr lang="en-US" sz="2917">
                <a:solidFill>
                  <a:srgbClr val="FFFFFF"/>
                </a:solidFill>
                <a:latin typeface="Open Sauce Light Italics"/>
              </a:rPr>
              <a:t>21051512</a:t>
            </a:r>
          </a:p>
        </p:txBody>
      </p:sp>
      <p:sp>
        <p:nvSpPr>
          <p:cNvPr id="15" name="TextBox 15"/>
          <p:cNvSpPr txBox="1"/>
          <p:nvPr/>
        </p:nvSpPr>
        <p:spPr>
          <a:xfrm>
            <a:off x="9904547" y="6630697"/>
            <a:ext cx="2373060" cy="497404"/>
          </a:xfrm>
          <a:prstGeom prst="rect">
            <a:avLst/>
          </a:prstGeom>
        </p:spPr>
        <p:txBody>
          <a:bodyPr lIns="0" tIns="0" rIns="0" bIns="0" rtlCol="0" anchor="t">
            <a:spAutoFit/>
          </a:bodyPr>
          <a:lstStyle/>
          <a:p>
            <a:pPr>
              <a:lnSpc>
                <a:spcPts val="4084"/>
              </a:lnSpc>
              <a:spcBef>
                <a:spcPct val="0"/>
              </a:spcBef>
            </a:pPr>
            <a:r>
              <a:rPr lang="en-US" sz="2917">
                <a:solidFill>
                  <a:srgbClr val="FFFFFF"/>
                </a:solidFill>
                <a:latin typeface="Open Sauce Light Italics"/>
              </a:rPr>
              <a:t>21051704</a:t>
            </a:r>
          </a:p>
        </p:txBody>
      </p:sp>
      <p:sp>
        <p:nvSpPr>
          <p:cNvPr id="16" name="TextBox 16"/>
          <p:cNvSpPr txBox="1"/>
          <p:nvPr/>
        </p:nvSpPr>
        <p:spPr>
          <a:xfrm>
            <a:off x="4298709" y="6535447"/>
            <a:ext cx="3288491" cy="625865"/>
          </a:xfrm>
          <a:prstGeom prst="rect">
            <a:avLst/>
          </a:prstGeom>
        </p:spPr>
        <p:txBody>
          <a:bodyPr lIns="0" tIns="0" rIns="0" bIns="0" rtlCol="0" anchor="t">
            <a:spAutoFit/>
          </a:bodyPr>
          <a:lstStyle/>
          <a:p>
            <a:pPr>
              <a:lnSpc>
                <a:spcPts val="4353"/>
              </a:lnSpc>
              <a:spcBef>
                <a:spcPct val="0"/>
              </a:spcBef>
            </a:pPr>
            <a:r>
              <a:rPr lang="en-US" sz="3109">
                <a:solidFill>
                  <a:srgbClr val="FFFFFF"/>
                </a:solidFill>
                <a:latin typeface="Agrandir Narrow Bold"/>
              </a:rPr>
              <a:t>Abhinav Bisht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Freeform 4"/>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4334051" y="-160851"/>
            <a:ext cx="3793097" cy="4114800"/>
          </a:xfrm>
          <a:custGeom>
            <a:avLst/>
            <a:gdLst/>
            <a:ahLst/>
            <a:cxnLst/>
            <a:rect l="l" t="t" r="r" b="b"/>
            <a:pathLst>
              <a:path w="3793097" h="4114800">
                <a:moveTo>
                  <a:pt x="0" y="0"/>
                </a:moveTo>
                <a:lnTo>
                  <a:pt x="3793098" y="0"/>
                </a:lnTo>
                <a:lnTo>
                  <a:pt x="37930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7" name="TextBox 7"/>
          <p:cNvSpPr txBox="1"/>
          <p:nvPr/>
        </p:nvSpPr>
        <p:spPr>
          <a:xfrm>
            <a:off x="5103620" y="5534238"/>
            <a:ext cx="2097071"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Introduction</a:t>
            </a:r>
          </a:p>
        </p:txBody>
      </p:sp>
      <p:sp>
        <p:nvSpPr>
          <p:cNvPr id="8" name="TextBox 8"/>
          <p:cNvSpPr txBox="1"/>
          <p:nvPr/>
        </p:nvSpPr>
        <p:spPr>
          <a:xfrm>
            <a:off x="5019383"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9" name="TextBox 9"/>
          <p:cNvSpPr txBox="1"/>
          <p:nvPr/>
        </p:nvSpPr>
        <p:spPr>
          <a:xfrm>
            <a:off x="7884840"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10" name="TextBox 10"/>
          <p:cNvSpPr txBox="1"/>
          <p:nvPr/>
        </p:nvSpPr>
        <p:spPr>
          <a:xfrm>
            <a:off x="10817460"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11" name="TextBox 11"/>
          <p:cNvSpPr txBox="1"/>
          <p:nvPr/>
        </p:nvSpPr>
        <p:spPr>
          <a:xfrm>
            <a:off x="5019383" y="6870593"/>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2" name="TextBox 12"/>
          <p:cNvSpPr txBox="1"/>
          <p:nvPr/>
        </p:nvSpPr>
        <p:spPr>
          <a:xfrm>
            <a:off x="8053312" y="5534238"/>
            <a:ext cx="2097071"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Dataset</a:t>
            </a:r>
          </a:p>
        </p:txBody>
      </p:sp>
      <p:sp>
        <p:nvSpPr>
          <p:cNvPr id="13" name="TextBox 13"/>
          <p:cNvSpPr txBox="1"/>
          <p:nvPr/>
        </p:nvSpPr>
        <p:spPr>
          <a:xfrm>
            <a:off x="10817460" y="5534238"/>
            <a:ext cx="2769319"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Methodology</a:t>
            </a:r>
          </a:p>
        </p:txBody>
      </p:sp>
      <p:sp>
        <p:nvSpPr>
          <p:cNvPr id="14" name="TextBox 14"/>
          <p:cNvSpPr txBox="1"/>
          <p:nvPr/>
        </p:nvSpPr>
        <p:spPr>
          <a:xfrm>
            <a:off x="5103620" y="7761804"/>
            <a:ext cx="2097071"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Model</a:t>
            </a:r>
          </a:p>
        </p:txBody>
      </p:sp>
      <p:sp>
        <p:nvSpPr>
          <p:cNvPr id="15" name="TextBox 15"/>
          <p:cNvSpPr txBox="1"/>
          <p:nvPr/>
        </p:nvSpPr>
        <p:spPr>
          <a:xfrm>
            <a:off x="8137549" y="7761804"/>
            <a:ext cx="2097071"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Result</a:t>
            </a:r>
          </a:p>
        </p:txBody>
      </p:sp>
      <p:sp>
        <p:nvSpPr>
          <p:cNvPr id="16" name="TextBox 16"/>
          <p:cNvSpPr txBox="1"/>
          <p:nvPr/>
        </p:nvSpPr>
        <p:spPr>
          <a:xfrm>
            <a:off x="7884840" y="6870593"/>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7" name="TextBox 17"/>
          <p:cNvSpPr txBox="1"/>
          <p:nvPr/>
        </p:nvSpPr>
        <p:spPr>
          <a:xfrm>
            <a:off x="11003005" y="6870593"/>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8" name="TextBox 18"/>
          <p:cNvSpPr txBox="1"/>
          <p:nvPr/>
        </p:nvSpPr>
        <p:spPr>
          <a:xfrm>
            <a:off x="11171477" y="7761804"/>
            <a:ext cx="2097071" cy="519685"/>
          </a:xfrm>
          <a:prstGeom prst="rect">
            <a:avLst/>
          </a:prstGeom>
        </p:spPr>
        <p:txBody>
          <a:bodyPr lIns="0" tIns="0" rIns="0" bIns="0" rtlCol="0" anchor="t">
            <a:spAutoFit/>
          </a:bodyPr>
          <a:lstStyle/>
          <a:p>
            <a:pPr algn="ctr">
              <a:lnSpc>
                <a:spcPts val="4262"/>
              </a:lnSpc>
            </a:pPr>
            <a:r>
              <a:rPr lang="en-US" sz="2899">
                <a:solidFill>
                  <a:srgbClr val="FFFFFF"/>
                </a:solidFill>
                <a:latin typeface="Open Sauce Light"/>
              </a:rPr>
              <a:t>Conclusion</a:t>
            </a:r>
          </a:p>
        </p:txBody>
      </p:sp>
      <p:sp>
        <p:nvSpPr>
          <p:cNvPr id="19" name="TextBox 19"/>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629904" y="2775326"/>
            <a:ext cx="13355679" cy="5442153"/>
          </a:xfrm>
          <a:prstGeom prst="rect">
            <a:avLst/>
          </a:prstGeom>
        </p:spPr>
        <p:txBody>
          <a:bodyPr lIns="0" tIns="0" rIns="0" bIns="0" rtlCol="0" anchor="t">
            <a:spAutoFit/>
          </a:bodyPr>
          <a:lstStyle/>
          <a:p>
            <a:pPr algn="ctr">
              <a:lnSpc>
                <a:spcPts val="3602"/>
              </a:lnSpc>
            </a:pPr>
            <a:r>
              <a:rPr lang="en-US" sz="2573">
                <a:solidFill>
                  <a:srgbClr val="000000"/>
                </a:solidFill>
                <a:latin typeface="Canva Sans"/>
              </a:rPr>
              <a:t>Spam has been a major concern given the offensive content of messages, spam</a:t>
            </a:r>
          </a:p>
          <a:p>
            <a:pPr algn="ctr">
              <a:lnSpc>
                <a:spcPts val="3602"/>
              </a:lnSpc>
            </a:pPr>
            <a:r>
              <a:rPr lang="en-US" sz="2573">
                <a:solidFill>
                  <a:srgbClr val="000000"/>
                </a:solidFill>
                <a:latin typeface="Canva Sans"/>
              </a:rPr>
              <a:t>is a waste of time. End user is at risk of deleting legitimate mail by mistake.</a:t>
            </a:r>
          </a:p>
          <a:p>
            <a:pPr algn="ctr">
              <a:lnSpc>
                <a:spcPts val="3602"/>
              </a:lnSpc>
            </a:pPr>
            <a:r>
              <a:rPr lang="en-US" sz="2573">
                <a:solidFill>
                  <a:srgbClr val="000000"/>
                </a:solidFill>
                <a:latin typeface="Canva Sans"/>
              </a:rPr>
              <a:t>Moreover, spam also impacted the economical which led some countries to adopt</a:t>
            </a:r>
          </a:p>
          <a:p>
            <a:pPr algn="ctr">
              <a:lnSpc>
                <a:spcPts val="3602"/>
              </a:lnSpc>
            </a:pPr>
            <a:r>
              <a:rPr lang="en-US" sz="2573">
                <a:solidFill>
                  <a:srgbClr val="000000"/>
                </a:solidFill>
                <a:latin typeface="Canva Sans"/>
              </a:rPr>
              <a:t>legislation.</a:t>
            </a:r>
          </a:p>
          <a:p>
            <a:pPr algn="ctr">
              <a:lnSpc>
                <a:spcPts val="3602"/>
              </a:lnSpc>
            </a:pPr>
            <a:r>
              <a:rPr lang="en-US" sz="2573">
                <a:solidFill>
                  <a:srgbClr val="000000"/>
                </a:solidFill>
                <a:latin typeface="Canva Sans"/>
              </a:rPr>
              <a:t>Text classification is used to determine the path of incoming mail/message either</a:t>
            </a:r>
          </a:p>
          <a:p>
            <a:pPr algn="ctr">
              <a:lnSpc>
                <a:spcPts val="3602"/>
              </a:lnSpc>
            </a:pPr>
            <a:r>
              <a:rPr lang="en-US" sz="2573">
                <a:solidFill>
                  <a:srgbClr val="000000"/>
                </a:solidFill>
                <a:latin typeface="Canva Sans"/>
              </a:rPr>
              <a:t>into inbox or straight to spam folder. It is the process of assigning categories to text</a:t>
            </a:r>
          </a:p>
          <a:p>
            <a:pPr algn="ctr">
              <a:lnSpc>
                <a:spcPts val="3602"/>
              </a:lnSpc>
            </a:pPr>
            <a:r>
              <a:rPr lang="en-US" sz="2573">
                <a:solidFill>
                  <a:srgbClr val="000000"/>
                </a:solidFill>
                <a:latin typeface="Canva Sans"/>
              </a:rPr>
              <a:t>according to its content. It is used to organized, structures and categorize text. It can</a:t>
            </a:r>
          </a:p>
          <a:p>
            <a:pPr algn="ctr">
              <a:lnSpc>
                <a:spcPts val="3602"/>
              </a:lnSpc>
            </a:pPr>
            <a:r>
              <a:rPr lang="en-US" sz="2573">
                <a:solidFill>
                  <a:srgbClr val="000000"/>
                </a:solidFill>
                <a:latin typeface="Canva Sans"/>
              </a:rPr>
              <a:t>be done either manually or automatically. Machine learning automatically classifies</a:t>
            </a:r>
          </a:p>
          <a:p>
            <a:pPr algn="ctr">
              <a:lnSpc>
                <a:spcPts val="3602"/>
              </a:lnSpc>
            </a:pPr>
            <a:r>
              <a:rPr lang="en-US" sz="2573">
                <a:solidFill>
                  <a:srgbClr val="000000"/>
                </a:solidFill>
                <a:latin typeface="Canva Sans"/>
              </a:rPr>
              <a:t>the text in a much faster way than manual technique. Machine learning uses</a:t>
            </a:r>
          </a:p>
          <a:p>
            <a:pPr algn="ctr">
              <a:lnSpc>
                <a:spcPts val="3602"/>
              </a:lnSpc>
            </a:pPr>
            <a:r>
              <a:rPr lang="en-US" sz="2573">
                <a:solidFill>
                  <a:srgbClr val="000000"/>
                </a:solidFill>
                <a:latin typeface="Canva Sans"/>
              </a:rPr>
              <a:t>pre-labelled text to learn the different associations between pieces of text and it</a:t>
            </a:r>
          </a:p>
          <a:p>
            <a:pPr algn="ctr">
              <a:lnSpc>
                <a:spcPts val="3602"/>
              </a:lnSpc>
            </a:pPr>
            <a:r>
              <a:rPr lang="en-US" sz="2573">
                <a:solidFill>
                  <a:srgbClr val="000000"/>
                </a:solidFill>
                <a:latin typeface="Canva Sans"/>
              </a:rPr>
              <a:t>output. It used feature extraction to transform each text to numerical representation</a:t>
            </a:r>
          </a:p>
          <a:p>
            <a:pPr algn="ctr">
              <a:lnSpc>
                <a:spcPts val="3602"/>
              </a:lnSpc>
            </a:pPr>
            <a:r>
              <a:rPr lang="en-US" sz="2573">
                <a:solidFill>
                  <a:srgbClr val="000000"/>
                </a:solidFill>
                <a:latin typeface="Canva Sans"/>
              </a:rPr>
              <a:t>in form of vector which represents the frequency of word in predefined dictionary.</a:t>
            </a:r>
          </a:p>
        </p:txBody>
      </p:sp>
      <p:sp>
        <p:nvSpPr>
          <p:cNvPr id="7" name="Freeform 7"/>
          <p:cNvSpPr/>
          <p:nvPr/>
        </p:nvSpPr>
        <p:spPr>
          <a:xfrm>
            <a:off x="0" y="0"/>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0" y="616007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0800000">
            <a:off x="14173200" y="-2225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566398" y="1724944"/>
            <a:ext cx="15433919" cy="658495"/>
          </a:xfrm>
          <a:prstGeom prst="rect">
            <a:avLst/>
          </a:prstGeom>
        </p:spPr>
        <p:txBody>
          <a:bodyPr lIns="0" tIns="0" rIns="0" bIns="0" rtlCol="0" anchor="t">
            <a:spAutoFit/>
          </a:bodyPr>
          <a:lstStyle/>
          <a:p>
            <a:pPr algn="ctr">
              <a:lnSpc>
                <a:spcPts val="5059"/>
              </a:lnSpc>
            </a:pPr>
            <a:r>
              <a:rPr lang="en-US" sz="4599" spc="607">
                <a:solidFill>
                  <a:srgbClr val="000000"/>
                </a:solidFill>
                <a:latin typeface="Open Sauce Medium"/>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flipH="1">
            <a:off x="10559239" y="2561194"/>
            <a:ext cx="8347436" cy="0"/>
          </a:xfrm>
          <a:prstGeom prst="line">
            <a:avLst/>
          </a:prstGeom>
          <a:ln w="76200" cap="flat">
            <a:solidFill>
              <a:srgbClr val="F5F5F5"/>
            </a:solidFill>
            <a:prstDash val="solid"/>
            <a:headEnd type="none" w="sm" len="sm"/>
            <a:tailEnd type="none" w="sm" len="sm"/>
          </a:ln>
        </p:spPr>
      </p:sp>
      <p:sp>
        <p:nvSpPr>
          <p:cNvPr id="4" name="Freeform 4"/>
          <p:cNvSpPr/>
          <p:nvPr/>
        </p:nvSpPr>
        <p:spPr>
          <a:xfrm rot="-5400000">
            <a:off x="-844062" y="5328138"/>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98069" y="1481176"/>
            <a:ext cx="7764108" cy="3558040"/>
          </a:xfrm>
          <a:custGeom>
            <a:avLst/>
            <a:gdLst/>
            <a:ahLst/>
            <a:cxnLst/>
            <a:rect l="l" t="t" r="r" b="b"/>
            <a:pathLst>
              <a:path w="7764108" h="3558040">
                <a:moveTo>
                  <a:pt x="0" y="0"/>
                </a:moveTo>
                <a:lnTo>
                  <a:pt x="7764109" y="0"/>
                </a:lnTo>
                <a:lnTo>
                  <a:pt x="7764109" y="3558040"/>
                </a:lnTo>
                <a:lnTo>
                  <a:pt x="0" y="3558040"/>
                </a:lnTo>
                <a:lnTo>
                  <a:pt x="0" y="0"/>
                </a:lnTo>
                <a:close/>
              </a:path>
            </a:pathLst>
          </a:custGeom>
          <a:blipFill>
            <a:blip r:embed="rId7"/>
            <a:stretch>
              <a:fillRect/>
            </a:stretch>
          </a:blipFill>
        </p:spPr>
      </p:sp>
      <p:sp>
        <p:nvSpPr>
          <p:cNvPr id="7" name="Freeform 7"/>
          <p:cNvSpPr/>
          <p:nvPr/>
        </p:nvSpPr>
        <p:spPr>
          <a:xfrm>
            <a:off x="498069" y="5700554"/>
            <a:ext cx="7764108" cy="3453256"/>
          </a:xfrm>
          <a:custGeom>
            <a:avLst/>
            <a:gdLst/>
            <a:ahLst/>
            <a:cxnLst/>
            <a:rect l="l" t="t" r="r" b="b"/>
            <a:pathLst>
              <a:path w="7764108" h="3453256">
                <a:moveTo>
                  <a:pt x="0" y="0"/>
                </a:moveTo>
                <a:lnTo>
                  <a:pt x="7764109" y="0"/>
                </a:lnTo>
                <a:lnTo>
                  <a:pt x="7764109" y="3453256"/>
                </a:lnTo>
                <a:lnTo>
                  <a:pt x="0" y="3453256"/>
                </a:lnTo>
                <a:lnTo>
                  <a:pt x="0" y="0"/>
                </a:lnTo>
                <a:close/>
              </a:path>
            </a:pathLst>
          </a:custGeom>
          <a:blipFill>
            <a:blip r:embed="rId8"/>
            <a:stretch>
              <a:fillRect/>
            </a:stretch>
          </a:blipFill>
        </p:spPr>
      </p:sp>
      <p:sp>
        <p:nvSpPr>
          <p:cNvPr id="8" name="TextBox 8"/>
          <p:cNvSpPr txBox="1"/>
          <p:nvPr/>
        </p:nvSpPr>
        <p:spPr>
          <a:xfrm>
            <a:off x="10359622" y="1294641"/>
            <a:ext cx="6899678" cy="78422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DATASET</a:t>
            </a:r>
          </a:p>
        </p:txBody>
      </p:sp>
      <p:sp>
        <p:nvSpPr>
          <p:cNvPr id="9" name="TextBox 9"/>
          <p:cNvSpPr txBox="1"/>
          <p:nvPr/>
        </p:nvSpPr>
        <p:spPr>
          <a:xfrm>
            <a:off x="10258608" y="3407867"/>
            <a:ext cx="6821737" cy="4929175"/>
          </a:xfrm>
          <a:prstGeom prst="rect">
            <a:avLst/>
          </a:prstGeom>
        </p:spPr>
        <p:txBody>
          <a:bodyPr lIns="0" tIns="0" rIns="0" bIns="0" rtlCol="0" anchor="t">
            <a:spAutoFit/>
          </a:bodyPr>
          <a:lstStyle/>
          <a:p>
            <a:pPr>
              <a:lnSpc>
                <a:spcPts val="3938"/>
              </a:lnSpc>
            </a:pPr>
            <a:r>
              <a:rPr lang="en-US" sz="2812">
                <a:solidFill>
                  <a:srgbClr val="FFFFFF"/>
                </a:solidFill>
                <a:latin typeface="Canva Sans"/>
              </a:rPr>
              <a:t>This dataset was taken form Kaggle and is part of a larger dataset called Enron. This dataset contains a set of spam and non-spam emails with 0 for non spam and 1 for spam in label attribute.</a:t>
            </a:r>
          </a:p>
          <a:p>
            <a:pPr>
              <a:lnSpc>
                <a:spcPts val="3938"/>
              </a:lnSpc>
            </a:pPr>
            <a:endParaRPr lang="en-US" sz="2812">
              <a:solidFill>
                <a:srgbClr val="FFFFFF"/>
              </a:solidFill>
              <a:latin typeface="Canva Sans"/>
            </a:endParaRPr>
          </a:p>
          <a:p>
            <a:pPr>
              <a:lnSpc>
                <a:spcPts val="3938"/>
              </a:lnSpc>
            </a:pPr>
            <a:r>
              <a:rPr lang="en-US" sz="2812">
                <a:solidFill>
                  <a:srgbClr val="FFFFFF"/>
                </a:solidFill>
                <a:latin typeface="Canva Sans Bold"/>
              </a:rPr>
              <a:t>Composition :</a:t>
            </a:r>
          </a:p>
          <a:p>
            <a:pPr>
              <a:lnSpc>
                <a:spcPts val="3938"/>
              </a:lnSpc>
            </a:pPr>
            <a:r>
              <a:rPr lang="en-US" sz="2812">
                <a:solidFill>
                  <a:srgbClr val="FFFFFF"/>
                </a:solidFill>
                <a:latin typeface="Canva Sans"/>
              </a:rPr>
              <a:t>Unique values : 5573</a:t>
            </a:r>
          </a:p>
          <a:p>
            <a:pPr>
              <a:lnSpc>
                <a:spcPts val="3938"/>
              </a:lnSpc>
            </a:pPr>
            <a:r>
              <a:rPr lang="en-US" sz="2812">
                <a:solidFill>
                  <a:srgbClr val="FFFFFF"/>
                </a:solidFill>
                <a:latin typeface="Canva Sans"/>
              </a:rPr>
              <a:t>Spam values : 747</a:t>
            </a:r>
          </a:p>
          <a:p>
            <a:pPr>
              <a:lnSpc>
                <a:spcPts val="3938"/>
              </a:lnSpc>
            </a:pPr>
            <a:r>
              <a:rPr lang="en-US" sz="2812">
                <a:solidFill>
                  <a:srgbClr val="FFFFFF"/>
                </a:solidFill>
                <a:latin typeface="Canva Sans"/>
              </a:rPr>
              <a:t>Non-spam values : 4826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sp>
      <p:grpSp>
        <p:nvGrpSpPr>
          <p:cNvPr id="3" name="Group 3"/>
          <p:cNvGrpSpPr/>
          <p:nvPr/>
        </p:nvGrpSpPr>
        <p:grpSpPr>
          <a:xfrm>
            <a:off x="1906059" y="2624016"/>
            <a:ext cx="6511495" cy="6154822"/>
            <a:chOff x="0" y="0"/>
            <a:chExt cx="1350514" cy="1276539"/>
          </a:xfrm>
        </p:grpSpPr>
        <p:sp>
          <p:nvSpPr>
            <p:cNvPr id="4" name="Freeform 4"/>
            <p:cNvSpPr/>
            <p:nvPr/>
          </p:nvSpPr>
          <p:spPr>
            <a:xfrm>
              <a:off x="0" y="0"/>
              <a:ext cx="1350514" cy="1276539"/>
            </a:xfrm>
            <a:custGeom>
              <a:avLst/>
              <a:gdLst/>
              <a:ahLst/>
              <a:cxnLst/>
              <a:rect l="l" t="t" r="r" b="b"/>
              <a:pathLst>
                <a:path w="1350514" h="1276539">
                  <a:moveTo>
                    <a:pt x="0" y="0"/>
                  </a:moveTo>
                  <a:lnTo>
                    <a:pt x="1350514" y="0"/>
                  </a:lnTo>
                  <a:lnTo>
                    <a:pt x="1350514" y="1276539"/>
                  </a:lnTo>
                  <a:lnTo>
                    <a:pt x="0" y="1276539"/>
                  </a:lnTo>
                  <a:close/>
                </a:path>
              </a:pathLst>
            </a:custGeom>
            <a:solidFill>
              <a:srgbClr val="F5F5F5"/>
            </a:solidFill>
            <a:ln cap="sq">
              <a:noFill/>
              <a:prstDash val="solid"/>
              <a:miter/>
            </a:ln>
          </p:spPr>
        </p:sp>
        <p:sp>
          <p:nvSpPr>
            <p:cNvPr id="5" name="TextBox 5"/>
            <p:cNvSpPr txBox="1"/>
            <p:nvPr/>
          </p:nvSpPr>
          <p:spPr>
            <a:xfrm>
              <a:off x="0" y="-28575"/>
              <a:ext cx="1350514" cy="130511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81812" y="2624016"/>
            <a:ext cx="6511495" cy="6154822"/>
            <a:chOff x="0" y="0"/>
            <a:chExt cx="1350514" cy="1276539"/>
          </a:xfrm>
        </p:grpSpPr>
        <p:sp>
          <p:nvSpPr>
            <p:cNvPr id="7" name="Freeform 7"/>
            <p:cNvSpPr/>
            <p:nvPr/>
          </p:nvSpPr>
          <p:spPr>
            <a:xfrm>
              <a:off x="0" y="0"/>
              <a:ext cx="1350514" cy="1276539"/>
            </a:xfrm>
            <a:custGeom>
              <a:avLst/>
              <a:gdLst/>
              <a:ahLst/>
              <a:cxnLst/>
              <a:rect l="l" t="t" r="r" b="b"/>
              <a:pathLst>
                <a:path w="1350514" h="1276539">
                  <a:moveTo>
                    <a:pt x="0" y="0"/>
                  </a:moveTo>
                  <a:lnTo>
                    <a:pt x="1350514" y="0"/>
                  </a:lnTo>
                  <a:lnTo>
                    <a:pt x="1350514" y="1276539"/>
                  </a:lnTo>
                  <a:lnTo>
                    <a:pt x="0" y="1276539"/>
                  </a:lnTo>
                  <a:close/>
                </a:path>
              </a:pathLst>
            </a:custGeom>
            <a:solidFill>
              <a:srgbClr val="F5F5F5"/>
            </a:solidFill>
            <a:ln cap="sq">
              <a:noFill/>
              <a:prstDash val="solid"/>
              <a:miter/>
            </a:ln>
          </p:spPr>
        </p:sp>
        <p:sp>
          <p:nvSpPr>
            <p:cNvPr id="8" name="TextBox 8"/>
            <p:cNvSpPr txBox="1"/>
            <p:nvPr/>
          </p:nvSpPr>
          <p:spPr>
            <a:xfrm>
              <a:off x="0" y="-28575"/>
              <a:ext cx="1350514" cy="1305114"/>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0" y="0"/>
            <a:ext cx="3793097" cy="4114800"/>
          </a:xfrm>
          <a:custGeom>
            <a:avLst/>
            <a:gdLst/>
            <a:ahLst/>
            <a:cxnLst/>
            <a:rect l="l" t="t" r="r" b="b"/>
            <a:pathLst>
              <a:path w="3793097" h="4114800">
                <a:moveTo>
                  <a:pt x="0" y="0"/>
                </a:moveTo>
                <a:lnTo>
                  <a:pt x="3793097" y="0"/>
                </a:lnTo>
                <a:lnTo>
                  <a:pt x="37930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4281681" y="6280681"/>
            <a:ext cx="3897838" cy="4114800"/>
          </a:xfrm>
          <a:custGeom>
            <a:avLst/>
            <a:gdLst/>
            <a:ahLst/>
            <a:cxnLst/>
            <a:rect l="l" t="t" r="r" b="b"/>
            <a:pathLst>
              <a:path w="3897838" h="4114800">
                <a:moveTo>
                  <a:pt x="0" y="0"/>
                </a:moveTo>
                <a:lnTo>
                  <a:pt x="3897838" y="0"/>
                </a:lnTo>
                <a:lnTo>
                  <a:pt x="38978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694161" y="1076325"/>
            <a:ext cx="6899678"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METHODOLOGY</a:t>
            </a:r>
          </a:p>
        </p:txBody>
      </p:sp>
      <p:sp>
        <p:nvSpPr>
          <p:cNvPr id="12" name="TextBox 12"/>
          <p:cNvSpPr txBox="1"/>
          <p:nvPr/>
        </p:nvSpPr>
        <p:spPr>
          <a:xfrm>
            <a:off x="1906059" y="3093231"/>
            <a:ext cx="651149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Vectorization</a:t>
            </a:r>
          </a:p>
        </p:txBody>
      </p:sp>
      <p:sp>
        <p:nvSpPr>
          <p:cNvPr id="13" name="TextBox 13"/>
          <p:cNvSpPr txBox="1"/>
          <p:nvPr/>
        </p:nvSpPr>
        <p:spPr>
          <a:xfrm>
            <a:off x="9581812" y="3093231"/>
            <a:ext cx="651149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Naive Bayes</a:t>
            </a:r>
          </a:p>
        </p:txBody>
      </p:sp>
      <p:sp>
        <p:nvSpPr>
          <p:cNvPr id="14" name="TextBox 14"/>
          <p:cNvSpPr txBox="1"/>
          <p:nvPr/>
        </p:nvSpPr>
        <p:spPr>
          <a:xfrm>
            <a:off x="2312752" y="4098682"/>
            <a:ext cx="5698110" cy="4440555"/>
          </a:xfrm>
          <a:prstGeom prst="rect">
            <a:avLst/>
          </a:prstGeom>
        </p:spPr>
        <p:txBody>
          <a:bodyPr lIns="0" tIns="0" rIns="0" bIns="0" rtlCol="0" anchor="t">
            <a:spAutoFit/>
          </a:bodyPr>
          <a:lstStyle/>
          <a:p>
            <a:pPr algn="just">
              <a:lnSpc>
                <a:spcPts val="2519"/>
              </a:lnSpc>
            </a:pPr>
            <a:r>
              <a:rPr lang="en-US" sz="1799">
                <a:solidFill>
                  <a:srgbClr val="000000"/>
                </a:solidFill>
                <a:latin typeface="Agrandir Narrow"/>
              </a:rPr>
              <a:t>TF-IDF stands for Term Frequency-Inverse Document Frequency. It is a technique that assigns scores to words based on their frequency in a document and across a collection of documents. These scores are used to represent text numerically for tasks like document classification or clustering. It helps identify the importance of words in documents relative to the entire corpus.</a:t>
            </a:r>
          </a:p>
          <a:p>
            <a:pPr algn="just">
              <a:lnSpc>
                <a:spcPts val="2519"/>
              </a:lnSpc>
            </a:pPr>
            <a:endParaRPr lang="en-US" sz="1799">
              <a:solidFill>
                <a:srgbClr val="000000"/>
              </a:solidFill>
              <a:latin typeface="Agrandir Narrow"/>
            </a:endParaRPr>
          </a:p>
          <a:p>
            <a:pPr algn="just">
              <a:lnSpc>
                <a:spcPts val="2519"/>
              </a:lnSpc>
            </a:pPr>
            <a:r>
              <a:rPr lang="en-US" sz="1799">
                <a:solidFill>
                  <a:srgbClr val="000000"/>
                </a:solidFill>
                <a:latin typeface="Agrandir Narrow Bold"/>
              </a:rPr>
              <a:t>TF: (Number of times the terms appear in the document / Total number of terms in the document)</a:t>
            </a:r>
          </a:p>
          <a:p>
            <a:pPr algn="just">
              <a:lnSpc>
                <a:spcPts val="2519"/>
              </a:lnSpc>
            </a:pPr>
            <a:r>
              <a:rPr lang="en-US" sz="1799">
                <a:solidFill>
                  <a:srgbClr val="000000"/>
                </a:solidFill>
                <a:latin typeface="Agrandir Narrow Bold"/>
              </a:rPr>
              <a:t>IDF: log (Number of documents in the corpus / Number of documents in the corpus containing the term)</a:t>
            </a:r>
          </a:p>
          <a:p>
            <a:pPr algn="ctr">
              <a:lnSpc>
                <a:spcPts val="2519"/>
              </a:lnSpc>
            </a:pPr>
            <a:r>
              <a:rPr lang="en-US" sz="1799">
                <a:solidFill>
                  <a:srgbClr val="000000"/>
                </a:solidFill>
                <a:latin typeface="Agrandir Narrow Bold"/>
              </a:rPr>
              <a:t>TF-IDF: TF * IDF</a:t>
            </a:r>
          </a:p>
          <a:p>
            <a:pPr marL="0" lvl="0" indent="0" algn="ctr">
              <a:lnSpc>
                <a:spcPts val="2519"/>
              </a:lnSpc>
              <a:spcBef>
                <a:spcPct val="0"/>
              </a:spcBef>
            </a:pPr>
            <a:endParaRPr lang="en-US" sz="1799">
              <a:solidFill>
                <a:srgbClr val="000000"/>
              </a:solidFill>
              <a:latin typeface="Agrandir Narrow Bold"/>
            </a:endParaRPr>
          </a:p>
        </p:txBody>
      </p:sp>
      <p:sp>
        <p:nvSpPr>
          <p:cNvPr id="15" name="TextBox 15"/>
          <p:cNvSpPr txBox="1"/>
          <p:nvPr/>
        </p:nvSpPr>
        <p:spPr>
          <a:xfrm>
            <a:off x="9988505" y="4098682"/>
            <a:ext cx="5698110" cy="3803312"/>
          </a:xfrm>
          <a:prstGeom prst="rect">
            <a:avLst/>
          </a:prstGeom>
        </p:spPr>
        <p:txBody>
          <a:bodyPr lIns="0" tIns="0" rIns="0" bIns="0" rtlCol="0" anchor="t">
            <a:spAutoFit/>
          </a:bodyPr>
          <a:lstStyle/>
          <a:p>
            <a:pPr algn="just">
              <a:lnSpc>
                <a:spcPts val="2520"/>
              </a:lnSpc>
            </a:pPr>
            <a:r>
              <a:rPr lang="en-US" sz="1800">
                <a:solidFill>
                  <a:srgbClr val="000000"/>
                </a:solidFill>
                <a:latin typeface="Agrandir Narrow"/>
              </a:rPr>
              <a:t>The Naive Bayes (NB) model is a simple but effective machine learning algorithm based on Bayes' theorem particularly popular for text classification tasks (like spam detection or sentiment analysis) due to its simplicity and efficiency, especially when dealing with many features.</a:t>
            </a:r>
          </a:p>
          <a:p>
            <a:pPr algn="just">
              <a:lnSpc>
                <a:spcPts val="2520"/>
              </a:lnSpc>
            </a:pPr>
            <a:endParaRPr lang="en-US" sz="1800">
              <a:solidFill>
                <a:srgbClr val="000000"/>
              </a:solidFill>
              <a:latin typeface="Agrandir Narrow"/>
            </a:endParaRPr>
          </a:p>
          <a:p>
            <a:pPr algn="just">
              <a:lnSpc>
                <a:spcPts val="2520"/>
              </a:lnSpc>
            </a:pPr>
            <a:r>
              <a:rPr lang="en-US" sz="1800">
                <a:solidFill>
                  <a:srgbClr val="000000"/>
                </a:solidFill>
                <a:latin typeface="Agrandir Narrow"/>
              </a:rPr>
              <a:t>It is called "naive" because it assumes independence among features, meaning it assumes that the presence of one feature is independent of the presence of any other feature.</a:t>
            </a:r>
          </a:p>
          <a:p>
            <a:pPr algn="ctr">
              <a:lnSpc>
                <a:spcPts val="2520"/>
              </a:lnSpc>
            </a:pPr>
            <a:r>
              <a:rPr lang="en-US" sz="1800">
                <a:solidFill>
                  <a:srgbClr val="000000"/>
                </a:solidFill>
                <a:latin typeface="Agrandir Narrow Bold"/>
              </a:rPr>
              <a:t>P(A|B) = ((P(B|A) * P(A)) / P(B))</a:t>
            </a:r>
          </a:p>
          <a:p>
            <a:pPr marL="0" lvl="0" indent="0" algn="just">
              <a:lnSpc>
                <a:spcPts val="2417"/>
              </a:lnSpc>
              <a:spcBef>
                <a:spcPct val="0"/>
              </a:spcBef>
            </a:pPr>
            <a:endParaRPr lang="en-US" sz="1800">
              <a:solidFill>
                <a:srgbClr val="000000"/>
              </a:solidFill>
              <a:latin typeface="Agrandir Narrow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id="3" name="Group 3"/>
          <p:cNvGrpSpPr/>
          <p:nvPr/>
        </p:nvGrpSpPr>
        <p:grpSpPr>
          <a:xfrm>
            <a:off x="6893018" y="2285438"/>
            <a:ext cx="2850025" cy="1565134"/>
            <a:chOff x="0" y="0"/>
            <a:chExt cx="750624" cy="412216"/>
          </a:xfrm>
        </p:grpSpPr>
        <p:sp>
          <p:nvSpPr>
            <p:cNvPr id="4" name="Freeform 4"/>
            <p:cNvSpPr/>
            <p:nvPr/>
          </p:nvSpPr>
          <p:spPr>
            <a:xfrm>
              <a:off x="0" y="0"/>
              <a:ext cx="750624" cy="412216"/>
            </a:xfrm>
            <a:custGeom>
              <a:avLst/>
              <a:gdLst/>
              <a:ahLst/>
              <a:cxnLst/>
              <a:rect l="l" t="t" r="r" b="b"/>
              <a:pathLst>
                <a:path w="750624" h="412216">
                  <a:moveTo>
                    <a:pt x="138538" y="0"/>
                  </a:moveTo>
                  <a:lnTo>
                    <a:pt x="612086" y="0"/>
                  </a:lnTo>
                  <a:cubicBezTo>
                    <a:pt x="648828" y="0"/>
                    <a:pt x="684066" y="14596"/>
                    <a:pt x="710047" y="40577"/>
                  </a:cubicBezTo>
                  <a:cubicBezTo>
                    <a:pt x="736028" y="66558"/>
                    <a:pt x="750624" y="101796"/>
                    <a:pt x="750624" y="138538"/>
                  </a:cubicBezTo>
                  <a:lnTo>
                    <a:pt x="750624" y="273678"/>
                  </a:lnTo>
                  <a:cubicBezTo>
                    <a:pt x="750624" y="350191"/>
                    <a:pt x="688598" y="412216"/>
                    <a:pt x="612086" y="412216"/>
                  </a:cubicBezTo>
                  <a:lnTo>
                    <a:pt x="138538" y="412216"/>
                  </a:lnTo>
                  <a:cubicBezTo>
                    <a:pt x="62026" y="412216"/>
                    <a:pt x="0" y="350191"/>
                    <a:pt x="0" y="273678"/>
                  </a:cubicBezTo>
                  <a:lnTo>
                    <a:pt x="0" y="138538"/>
                  </a:lnTo>
                  <a:cubicBezTo>
                    <a:pt x="0" y="62026"/>
                    <a:pt x="62026" y="0"/>
                    <a:pt x="138538" y="0"/>
                  </a:cubicBezTo>
                  <a:close/>
                </a:path>
              </a:pathLst>
            </a:custGeom>
            <a:solidFill>
              <a:srgbClr val="FF914D"/>
            </a:solidFill>
          </p:spPr>
        </p:sp>
        <p:sp>
          <p:nvSpPr>
            <p:cNvPr id="5" name="TextBox 5"/>
            <p:cNvSpPr txBox="1"/>
            <p:nvPr/>
          </p:nvSpPr>
          <p:spPr>
            <a:xfrm>
              <a:off x="0" y="-57150"/>
              <a:ext cx="750624" cy="469366"/>
            </a:xfrm>
            <a:prstGeom prst="rect">
              <a:avLst/>
            </a:prstGeom>
          </p:spPr>
          <p:txBody>
            <a:bodyPr lIns="50800" tIns="50800" rIns="50800" bIns="50800" rtlCol="0" anchor="ctr"/>
            <a:lstStyle/>
            <a:p>
              <a:pPr algn="ctr">
                <a:lnSpc>
                  <a:spcPts val="3380"/>
                </a:lnSpc>
              </a:pPr>
              <a:r>
                <a:rPr lang="en-US" sz="2299">
                  <a:solidFill>
                    <a:srgbClr val="FFFFFF"/>
                  </a:solidFill>
                  <a:latin typeface="Open Sauce Light"/>
                </a:rPr>
                <a:t>Text Pre-Processing</a:t>
              </a:r>
            </a:p>
          </p:txBody>
        </p:sp>
      </p:grpSp>
      <p:grpSp>
        <p:nvGrpSpPr>
          <p:cNvPr id="6" name="Group 6"/>
          <p:cNvGrpSpPr/>
          <p:nvPr/>
        </p:nvGrpSpPr>
        <p:grpSpPr>
          <a:xfrm>
            <a:off x="12247821" y="2273078"/>
            <a:ext cx="2844692" cy="1565134"/>
            <a:chOff x="0" y="0"/>
            <a:chExt cx="749219" cy="412216"/>
          </a:xfrm>
        </p:grpSpPr>
        <p:sp>
          <p:nvSpPr>
            <p:cNvPr id="7" name="Freeform 7"/>
            <p:cNvSpPr/>
            <p:nvPr/>
          </p:nvSpPr>
          <p:spPr>
            <a:xfrm>
              <a:off x="0" y="0"/>
              <a:ext cx="749219" cy="412216"/>
            </a:xfrm>
            <a:custGeom>
              <a:avLst/>
              <a:gdLst/>
              <a:ahLst/>
              <a:cxnLst/>
              <a:rect l="l" t="t" r="r" b="b"/>
              <a:pathLst>
                <a:path w="749219" h="412216">
                  <a:moveTo>
                    <a:pt x="138798" y="0"/>
                  </a:moveTo>
                  <a:lnTo>
                    <a:pt x="610421" y="0"/>
                  </a:lnTo>
                  <a:cubicBezTo>
                    <a:pt x="687077" y="0"/>
                    <a:pt x="749219" y="62142"/>
                    <a:pt x="749219" y="138798"/>
                  </a:cubicBezTo>
                  <a:lnTo>
                    <a:pt x="749219" y="273418"/>
                  </a:lnTo>
                  <a:cubicBezTo>
                    <a:pt x="749219" y="310230"/>
                    <a:pt x="734596" y="345534"/>
                    <a:pt x="708566" y="371563"/>
                  </a:cubicBezTo>
                  <a:cubicBezTo>
                    <a:pt x="682537" y="397593"/>
                    <a:pt x="647233" y="412216"/>
                    <a:pt x="610421" y="412216"/>
                  </a:cubicBezTo>
                  <a:lnTo>
                    <a:pt x="138798" y="412216"/>
                  </a:lnTo>
                  <a:cubicBezTo>
                    <a:pt x="62142" y="412216"/>
                    <a:pt x="0" y="350074"/>
                    <a:pt x="0" y="273418"/>
                  </a:cubicBezTo>
                  <a:lnTo>
                    <a:pt x="0" y="138798"/>
                  </a:lnTo>
                  <a:cubicBezTo>
                    <a:pt x="0" y="101987"/>
                    <a:pt x="14623" y="66683"/>
                    <a:pt x="40653" y="40653"/>
                  </a:cubicBezTo>
                  <a:cubicBezTo>
                    <a:pt x="66683" y="14623"/>
                    <a:pt x="101987" y="0"/>
                    <a:pt x="138798" y="0"/>
                  </a:cubicBezTo>
                  <a:close/>
                </a:path>
              </a:pathLst>
            </a:custGeom>
            <a:gradFill rotWithShape="1">
              <a:gsLst>
                <a:gs pos="0">
                  <a:srgbClr val="0097B2">
                    <a:alpha val="100000"/>
                  </a:srgbClr>
                </a:gs>
                <a:gs pos="100000">
                  <a:srgbClr val="7ED957">
                    <a:alpha val="100000"/>
                  </a:srgbClr>
                </a:gs>
              </a:gsLst>
              <a:lin ang="0"/>
            </a:gradFill>
          </p:spPr>
        </p:sp>
        <p:sp>
          <p:nvSpPr>
            <p:cNvPr id="8" name="TextBox 8"/>
            <p:cNvSpPr txBox="1"/>
            <p:nvPr/>
          </p:nvSpPr>
          <p:spPr>
            <a:xfrm>
              <a:off x="0" y="-66675"/>
              <a:ext cx="749219" cy="478891"/>
            </a:xfrm>
            <a:prstGeom prst="rect">
              <a:avLst/>
            </a:prstGeom>
          </p:spPr>
          <p:txBody>
            <a:bodyPr lIns="50800" tIns="50800" rIns="50800" bIns="50800" rtlCol="0" anchor="ctr"/>
            <a:lstStyle/>
            <a:p>
              <a:pPr algn="ctr">
                <a:lnSpc>
                  <a:spcPts val="3527"/>
                </a:lnSpc>
              </a:pPr>
              <a:r>
                <a:rPr lang="en-US" sz="2399">
                  <a:solidFill>
                    <a:srgbClr val="FFFFFF"/>
                  </a:solidFill>
                  <a:latin typeface="Open Sauce Light"/>
                </a:rPr>
                <a:t>Feature vectors data</a:t>
              </a:r>
            </a:p>
          </p:txBody>
        </p:sp>
      </p:grpSp>
      <p:grpSp>
        <p:nvGrpSpPr>
          <p:cNvPr id="9" name="Group 9"/>
          <p:cNvGrpSpPr/>
          <p:nvPr/>
        </p:nvGrpSpPr>
        <p:grpSpPr>
          <a:xfrm>
            <a:off x="9918438" y="4360933"/>
            <a:ext cx="2579218" cy="1122677"/>
            <a:chOff x="0" y="0"/>
            <a:chExt cx="679300" cy="295684"/>
          </a:xfrm>
        </p:grpSpPr>
        <p:sp>
          <p:nvSpPr>
            <p:cNvPr id="10" name="Freeform 10"/>
            <p:cNvSpPr/>
            <p:nvPr/>
          </p:nvSpPr>
          <p:spPr>
            <a:xfrm>
              <a:off x="0" y="0"/>
              <a:ext cx="679300" cy="295684"/>
            </a:xfrm>
            <a:custGeom>
              <a:avLst/>
              <a:gdLst/>
              <a:ahLst/>
              <a:cxnLst/>
              <a:rect l="l" t="t" r="r" b="b"/>
              <a:pathLst>
                <a:path w="679300" h="295684">
                  <a:moveTo>
                    <a:pt x="147842" y="0"/>
                  </a:moveTo>
                  <a:lnTo>
                    <a:pt x="531458" y="0"/>
                  </a:lnTo>
                  <a:cubicBezTo>
                    <a:pt x="570668" y="0"/>
                    <a:pt x="608272" y="15576"/>
                    <a:pt x="635998" y="43302"/>
                  </a:cubicBezTo>
                  <a:cubicBezTo>
                    <a:pt x="663724" y="71028"/>
                    <a:pt x="679300" y="108632"/>
                    <a:pt x="679300" y="147842"/>
                  </a:cubicBezTo>
                  <a:lnTo>
                    <a:pt x="679300" y="147842"/>
                  </a:lnTo>
                  <a:cubicBezTo>
                    <a:pt x="679300" y="187052"/>
                    <a:pt x="663724" y="224657"/>
                    <a:pt x="635998" y="252382"/>
                  </a:cubicBezTo>
                  <a:cubicBezTo>
                    <a:pt x="608272" y="280108"/>
                    <a:pt x="570668" y="295684"/>
                    <a:pt x="531458" y="295684"/>
                  </a:cubicBezTo>
                  <a:lnTo>
                    <a:pt x="147842" y="295684"/>
                  </a:lnTo>
                  <a:cubicBezTo>
                    <a:pt x="108632" y="295684"/>
                    <a:pt x="71028" y="280108"/>
                    <a:pt x="43302" y="252382"/>
                  </a:cubicBezTo>
                  <a:cubicBezTo>
                    <a:pt x="15576" y="224657"/>
                    <a:pt x="0" y="187052"/>
                    <a:pt x="0" y="147842"/>
                  </a:cubicBezTo>
                  <a:lnTo>
                    <a:pt x="0" y="147842"/>
                  </a:lnTo>
                  <a:cubicBezTo>
                    <a:pt x="0" y="108632"/>
                    <a:pt x="15576" y="71028"/>
                    <a:pt x="43302" y="43302"/>
                  </a:cubicBezTo>
                  <a:cubicBezTo>
                    <a:pt x="71028" y="15576"/>
                    <a:pt x="108632" y="0"/>
                    <a:pt x="147842" y="0"/>
                  </a:cubicBezTo>
                  <a:close/>
                </a:path>
              </a:pathLst>
            </a:custGeom>
            <a:solidFill>
              <a:srgbClr val="FF914D"/>
            </a:solidFill>
          </p:spPr>
        </p:sp>
        <p:sp>
          <p:nvSpPr>
            <p:cNvPr id="11" name="TextBox 11"/>
            <p:cNvSpPr txBox="1"/>
            <p:nvPr/>
          </p:nvSpPr>
          <p:spPr>
            <a:xfrm>
              <a:off x="0" y="-66675"/>
              <a:ext cx="679300" cy="362359"/>
            </a:xfrm>
            <a:prstGeom prst="rect">
              <a:avLst/>
            </a:prstGeom>
          </p:spPr>
          <p:txBody>
            <a:bodyPr lIns="50800" tIns="50800" rIns="50800" bIns="50800" rtlCol="0" anchor="ctr"/>
            <a:lstStyle/>
            <a:p>
              <a:pPr algn="ctr">
                <a:lnSpc>
                  <a:spcPts val="3968"/>
                </a:lnSpc>
              </a:pPr>
              <a:r>
                <a:rPr lang="en-US" sz="2699">
                  <a:solidFill>
                    <a:srgbClr val="FFFFFF"/>
                  </a:solidFill>
                  <a:latin typeface="Open Sauce Light"/>
                </a:rPr>
                <a:t>Training data</a:t>
              </a:r>
            </a:p>
          </p:txBody>
        </p:sp>
      </p:grpSp>
      <p:grpSp>
        <p:nvGrpSpPr>
          <p:cNvPr id="12" name="Group 12"/>
          <p:cNvGrpSpPr/>
          <p:nvPr/>
        </p:nvGrpSpPr>
        <p:grpSpPr>
          <a:xfrm>
            <a:off x="14683292" y="4344673"/>
            <a:ext cx="2576008" cy="1155196"/>
            <a:chOff x="0" y="0"/>
            <a:chExt cx="678455" cy="304249"/>
          </a:xfrm>
        </p:grpSpPr>
        <p:sp>
          <p:nvSpPr>
            <p:cNvPr id="13" name="Freeform 13"/>
            <p:cNvSpPr/>
            <p:nvPr/>
          </p:nvSpPr>
          <p:spPr>
            <a:xfrm>
              <a:off x="0" y="0"/>
              <a:ext cx="678455" cy="304249"/>
            </a:xfrm>
            <a:custGeom>
              <a:avLst/>
              <a:gdLst/>
              <a:ahLst/>
              <a:cxnLst/>
              <a:rect l="l" t="t" r="r" b="b"/>
              <a:pathLst>
                <a:path w="678455" h="304249">
                  <a:moveTo>
                    <a:pt x="152125" y="0"/>
                  </a:moveTo>
                  <a:lnTo>
                    <a:pt x="526330" y="0"/>
                  </a:lnTo>
                  <a:cubicBezTo>
                    <a:pt x="566676" y="0"/>
                    <a:pt x="605370" y="16027"/>
                    <a:pt x="633899" y="44556"/>
                  </a:cubicBezTo>
                  <a:cubicBezTo>
                    <a:pt x="662428" y="73085"/>
                    <a:pt x="678455" y="111779"/>
                    <a:pt x="678455" y="152125"/>
                  </a:cubicBezTo>
                  <a:lnTo>
                    <a:pt x="678455" y="152125"/>
                  </a:lnTo>
                  <a:cubicBezTo>
                    <a:pt x="678455" y="236141"/>
                    <a:pt x="610346" y="304249"/>
                    <a:pt x="526330" y="304249"/>
                  </a:cubicBezTo>
                  <a:lnTo>
                    <a:pt x="152125" y="304249"/>
                  </a:lnTo>
                  <a:cubicBezTo>
                    <a:pt x="111779" y="304249"/>
                    <a:pt x="73085" y="288222"/>
                    <a:pt x="44556" y="259693"/>
                  </a:cubicBezTo>
                  <a:cubicBezTo>
                    <a:pt x="16027" y="231164"/>
                    <a:pt x="0" y="192471"/>
                    <a:pt x="0" y="152125"/>
                  </a:cubicBezTo>
                  <a:lnTo>
                    <a:pt x="0" y="152125"/>
                  </a:lnTo>
                  <a:cubicBezTo>
                    <a:pt x="0" y="111779"/>
                    <a:pt x="16027" y="73085"/>
                    <a:pt x="44556" y="44556"/>
                  </a:cubicBezTo>
                  <a:cubicBezTo>
                    <a:pt x="73085" y="16027"/>
                    <a:pt x="111779" y="0"/>
                    <a:pt x="152125" y="0"/>
                  </a:cubicBezTo>
                  <a:close/>
                </a:path>
              </a:pathLst>
            </a:custGeom>
            <a:solidFill>
              <a:srgbClr val="FF914D"/>
            </a:solidFill>
          </p:spPr>
        </p:sp>
        <p:sp>
          <p:nvSpPr>
            <p:cNvPr id="14" name="TextBox 14"/>
            <p:cNvSpPr txBox="1"/>
            <p:nvPr/>
          </p:nvSpPr>
          <p:spPr>
            <a:xfrm>
              <a:off x="0" y="-66675"/>
              <a:ext cx="678455" cy="370924"/>
            </a:xfrm>
            <a:prstGeom prst="rect">
              <a:avLst/>
            </a:prstGeom>
          </p:spPr>
          <p:txBody>
            <a:bodyPr lIns="50800" tIns="50800" rIns="50800" bIns="50800" rtlCol="0" anchor="ctr"/>
            <a:lstStyle/>
            <a:p>
              <a:pPr algn="ctr">
                <a:lnSpc>
                  <a:spcPts val="3968"/>
                </a:lnSpc>
              </a:pPr>
              <a:r>
                <a:rPr lang="en-US" sz="2699">
                  <a:solidFill>
                    <a:srgbClr val="FFFFFF"/>
                  </a:solidFill>
                  <a:latin typeface="Open Sauce Light"/>
                </a:rPr>
                <a:t>Testing data</a:t>
              </a:r>
            </a:p>
          </p:txBody>
        </p:sp>
      </p:grpSp>
      <p:grpSp>
        <p:nvGrpSpPr>
          <p:cNvPr id="15" name="Group 15"/>
          <p:cNvGrpSpPr/>
          <p:nvPr/>
        </p:nvGrpSpPr>
        <p:grpSpPr>
          <a:xfrm>
            <a:off x="14548950" y="6708634"/>
            <a:ext cx="2844692" cy="1565134"/>
            <a:chOff x="0" y="0"/>
            <a:chExt cx="749219" cy="412216"/>
          </a:xfrm>
        </p:grpSpPr>
        <p:sp>
          <p:nvSpPr>
            <p:cNvPr id="16" name="Freeform 16"/>
            <p:cNvSpPr/>
            <p:nvPr/>
          </p:nvSpPr>
          <p:spPr>
            <a:xfrm>
              <a:off x="0" y="0"/>
              <a:ext cx="749219" cy="412216"/>
            </a:xfrm>
            <a:custGeom>
              <a:avLst/>
              <a:gdLst/>
              <a:ahLst/>
              <a:cxnLst/>
              <a:rect l="l" t="t" r="r" b="b"/>
              <a:pathLst>
                <a:path w="749219" h="412216">
                  <a:moveTo>
                    <a:pt x="138798" y="0"/>
                  </a:moveTo>
                  <a:lnTo>
                    <a:pt x="610421" y="0"/>
                  </a:lnTo>
                  <a:cubicBezTo>
                    <a:pt x="687077" y="0"/>
                    <a:pt x="749219" y="62142"/>
                    <a:pt x="749219" y="138798"/>
                  </a:cubicBezTo>
                  <a:lnTo>
                    <a:pt x="749219" y="273418"/>
                  </a:lnTo>
                  <a:cubicBezTo>
                    <a:pt x="749219" y="310230"/>
                    <a:pt x="734596" y="345534"/>
                    <a:pt x="708566" y="371563"/>
                  </a:cubicBezTo>
                  <a:cubicBezTo>
                    <a:pt x="682537" y="397593"/>
                    <a:pt x="647233" y="412216"/>
                    <a:pt x="610421" y="412216"/>
                  </a:cubicBezTo>
                  <a:lnTo>
                    <a:pt x="138798" y="412216"/>
                  </a:lnTo>
                  <a:cubicBezTo>
                    <a:pt x="62142" y="412216"/>
                    <a:pt x="0" y="350074"/>
                    <a:pt x="0" y="273418"/>
                  </a:cubicBezTo>
                  <a:lnTo>
                    <a:pt x="0" y="138798"/>
                  </a:lnTo>
                  <a:cubicBezTo>
                    <a:pt x="0" y="101987"/>
                    <a:pt x="14623" y="66683"/>
                    <a:pt x="40653" y="40653"/>
                  </a:cubicBezTo>
                  <a:cubicBezTo>
                    <a:pt x="66683" y="14623"/>
                    <a:pt x="101987" y="0"/>
                    <a:pt x="138798" y="0"/>
                  </a:cubicBez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0" y="-66675"/>
              <a:ext cx="749219" cy="478891"/>
            </a:xfrm>
            <a:prstGeom prst="rect">
              <a:avLst/>
            </a:prstGeom>
          </p:spPr>
          <p:txBody>
            <a:bodyPr lIns="50800" tIns="50800" rIns="50800" bIns="50800" rtlCol="0" anchor="ctr"/>
            <a:lstStyle/>
            <a:p>
              <a:pPr algn="ctr">
                <a:lnSpc>
                  <a:spcPts val="3968"/>
                </a:lnSpc>
              </a:pPr>
              <a:r>
                <a:rPr lang="en-US" sz="2699">
                  <a:solidFill>
                    <a:srgbClr val="FFFFFF"/>
                  </a:solidFill>
                  <a:latin typeface="Open Sauce Light"/>
                </a:rPr>
                <a:t>Used for result and analysis</a:t>
              </a:r>
            </a:p>
          </p:txBody>
        </p:sp>
      </p:grpSp>
      <p:grpSp>
        <p:nvGrpSpPr>
          <p:cNvPr id="18" name="Group 18"/>
          <p:cNvGrpSpPr/>
          <p:nvPr/>
        </p:nvGrpSpPr>
        <p:grpSpPr>
          <a:xfrm>
            <a:off x="9785700" y="6659250"/>
            <a:ext cx="2844692" cy="2599050"/>
            <a:chOff x="0" y="0"/>
            <a:chExt cx="749219" cy="684523"/>
          </a:xfrm>
        </p:grpSpPr>
        <p:sp>
          <p:nvSpPr>
            <p:cNvPr id="19" name="Freeform 19"/>
            <p:cNvSpPr/>
            <p:nvPr/>
          </p:nvSpPr>
          <p:spPr>
            <a:xfrm>
              <a:off x="0" y="0"/>
              <a:ext cx="749219" cy="684523"/>
            </a:xfrm>
            <a:custGeom>
              <a:avLst/>
              <a:gdLst/>
              <a:ahLst/>
              <a:cxnLst/>
              <a:rect l="l" t="t" r="r" b="b"/>
              <a:pathLst>
                <a:path w="749219" h="684523">
                  <a:moveTo>
                    <a:pt x="138798" y="0"/>
                  </a:moveTo>
                  <a:lnTo>
                    <a:pt x="610421" y="0"/>
                  </a:lnTo>
                  <a:cubicBezTo>
                    <a:pt x="687077" y="0"/>
                    <a:pt x="749219" y="62142"/>
                    <a:pt x="749219" y="138798"/>
                  </a:cubicBezTo>
                  <a:lnTo>
                    <a:pt x="749219" y="545725"/>
                  </a:lnTo>
                  <a:cubicBezTo>
                    <a:pt x="749219" y="582537"/>
                    <a:pt x="734596" y="617841"/>
                    <a:pt x="708566" y="643870"/>
                  </a:cubicBezTo>
                  <a:cubicBezTo>
                    <a:pt x="682537" y="669900"/>
                    <a:pt x="647233" y="684523"/>
                    <a:pt x="610421" y="684523"/>
                  </a:cubicBezTo>
                  <a:lnTo>
                    <a:pt x="138798" y="684523"/>
                  </a:lnTo>
                  <a:cubicBezTo>
                    <a:pt x="62142" y="684523"/>
                    <a:pt x="0" y="622381"/>
                    <a:pt x="0" y="545725"/>
                  </a:cubicBezTo>
                  <a:lnTo>
                    <a:pt x="0" y="138798"/>
                  </a:lnTo>
                  <a:cubicBezTo>
                    <a:pt x="0" y="101987"/>
                    <a:pt x="14623" y="66683"/>
                    <a:pt x="40653" y="40653"/>
                  </a:cubicBezTo>
                  <a:cubicBezTo>
                    <a:pt x="66683" y="14623"/>
                    <a:pt x="101987" y="0"/>
                    <a:pt x="138798" y="0"/>
                  </a:cubicBezTo>
                  <a:close/>
                </a:path>
              </a:pathLst>
            </a:custGeom>
            <a:gradFill rotWithShape="1">
              <a:gsLst>
                <a:gs pos="0">
                  <a:srgbClr val="0097B2">
                    <a:alpha val="100000"/>
                  </a:srgbClr>
                </a:gs>
                <a:gs pos="100000">
                  <a:srgbClr val="7ED957">
                    <a:alpha val="100000"/>
                  </a:srgbClr>
                </a:gs>
              </a:gsLst>
              <a:lin ang="0"/>
            </a:gradFill>
          </p:spPr>
        </p:sp>
        <p:sp>
          <p:nvSpPr>
            <p:cNvPr id="20" name="TextBox 20"/>
            <p:cNvSpPr txBox="1"/>
            <p:nvPr/>
          </p:nvSpPr>
          <p:spPr>
            <a:xfrm>
              <a:off x="0" y="-85725"/>
              <a:ext cx="749219" cy="770248"/>
            </a:xfrm>
            <a:prstGeom prst="rect">
              <a:avLst/>
            </a:prstGeom>
          </p:spPr>
          <p:txBody>
            <a:bodyPr lIns="50800" tIns="50800" rIns="50800" bIns="50800" rtlCol="0" anchor="ctr"/>
            <a:lstStyle/>
            <a:p>
              <a:pPr algn="ctr">
                <a:lnSpc>
                  <a:spcPts val="4409"/>
                </a:lnSpc>
              </a:pPr>
              <a:r>
                <a:rPr lang="en-US" sz="2999">
                  <a:solidFill>
                    <a:srgbClr val="FFFFFF"/>
                  </a:solidFill>
                  <a:latin typeface="Open Sauce Light"/>
                </a:rPr>
                <a:t>Naive Bayes</a:t>
              </a:r>
            </a:p>
          </p:txBody>
        </p:sp>
      </p:grpSp>
      <p:grpSp>
        <p:nvGrpSpPr>
          <p:cNvPr id="21" name="Group 21"/>
          <p:cNvGrpSpPr/>
          <p:nvPr/>
        </p:nvGrpSpPr>
        <p:grpSpPr>
          <a:xfrm>
            <a:off x="4672067" y="8013559"/>
            <a:ext cx="2645030" cy="1244741"/>
            <a:chOff x="0" y="0"/>
            <a:chExt cx="696633" cy="327833"/>
          </a:xfrm>
        </p:grpSpPr>
        <p:sp>
          <p:nvSpPr>
            <p:cNvPr id="22" name="Freeform 22"/>
            <p:cNvSpPr/>
            <p:nvPr/>
          </p:nvSpPr>
          <p:spPr>
            <a:xfrm>
              <a:off x="0" y="0"/>
              <a:ext cx="696633" cy="327833"/>
            </a:xfrm>
            <a:custGeom>
              <a:avLst/>
              <a:gdLst/>
              <a:ahLst/>
              <a:cxnLst/>
              <a:rect l="l" t="t" r="r" b="b"/>
              <a:pathLst>
                <a:path w="696633" h="327833">
                  <a:moveTo>
                    <a:pt x="149275" y="0"/>
                  </a:moveTo>
                  <a:lnTo>
                    <a:pt x="547358" y="0"/>
                  </a:lnTo>
                  <a:cubicBezTo>
                    <a:pt x="629801" y="0"/>
                    <a:pt x="696633" y="66833"/>
                    <a:pt x="696633" y="149275"/>
                  </a:cubicBezTo>
                  <a:lnTo>
                    <a:pt x="696633" y="178558"/>
                  </a:lnTo>
                  <a:cubicBezTo>
                    <a:pt x="696633" y="261000"/>
                    <a:pt x="629801" y="327833"/>
                    <a:pt x="547358" y="327833"/>
                  </a:cubicBezTo>
                  <a:lnTo>
                    <a:pt x="149275" y="327833"/>
                  </a:lnTo>
                  <a:cubicBezTo>
                    <a:pt x="66833" y="327833"/>
                    <a:pt x="0" y="261000"/>
                    <a:pt x="0" y="178558"/>
                  </a:cubicBezTo>
                  <a:lnTo>
                    <a:pt x="0" y="149275"/>
                  </a:lnTo>
                  <a:cubicBezTo>
                    <a:pt x="0" y="66833"/>
                    <a:pt x="66833" y="0"/>
                    <a:pt x="149275" y="0"/>
                  </a:cubicBezTo>
                  <a:close/>
                </a:path>
              </a:pathLst>
            </a:custGeom>
            <a:solidFill>
              <a:srgbClr val="FF914D"/>
            </a:solidFill>
          </p:spPr>
        </p:sp>
        <p:sp>
          <p:nvSpPr>
            <p:cNvPr id="23" name="TextBox 23"/>
            <p:cNvSpPr txBox="1"/>
            <p:nvPr/>
          </p:nvSpPr>
          <p:spPr>
            <a:xfrm>
              <a:off x="0" y="-47625"/>
              <a:ext cx="696633" cy="375458"/>
            </a:xfrm>
            <a:prstGeom prst="rect">
              <a:avLst/>
            </a:prstGeom>
          </p:spPr>
          <p:txBody>
            <a:bodyPr lIns="50800" tIns="50800" rIns="50800" bIns="50800" rtlCol="0" anchor="ctr"/>
            <a:lstStyle/>
            <a:p>
              <a:pPr algn="ctr">
                <a:lnSpc>
                  <a:spcPts val="2646"/>
                </a:lnSpc>
              </a:pPr>
              <a:r>
                <a:rPr lang="en-US" sz="1800">
                  <a:solidFill>
                    <a:srgbClr val="FFFFFF"/>
                  </a:solidFill>
                  <a:latin typeface="Open Sauce Light"/>
                </a:rPr>
                <a:t>Predictions</a:t>
              </a:r>
            </a:p>
          </p:txBody>
        </p:sp>
      </p:grpSp>
      <p:grpSp>
        <p:nvGrpSpPr>
          <p:cNvPr id="24" name="Group 24"/>
          <p:cNvGrpSpPr/>
          <p:nvPr/>
        </p:nvGrpSpPr>
        <p:grpSpPr>
          <a:xfrm>
            <a:off x="1543251" y="6013984"/>
            <a:ext cx="2844692" cy="1057638"/>
            <a:chOff x="0" y="0"/>
            <a:chExt cx="749219" cy="278555"/>
          </a:xfrm>
        </p:grpSpPr>
        <p:sp>
          <p:nvSpPr>
            <p:cNvPr id="25" name="Freeform 25"/>
            <p:cNvSpPr/>
            <p:nvPr/>
          </p:nvSpPr>
          <p:spPr>
            <a:xfrm>
              <a:off x="0" y="0"/>
              <a:ext cx="749219" cy="278555"/>
            </a:xfrm>
            <a:custGeom>
              <a:avLst/>
              <a:gdLst/>
              <a:ahLst/>
              <a:cxnLst/>
              <a:rect l="l" t="t" r="r" b="b"/>
              <a:pathLst>
                <a:path w="749219" h="278555">
                  <a:moveTo>
                    <a:pt x="138798" y="0"/>
                  </a:moveTo>
                  <a:lnTo>
                    <a:pt x="610421" y="0"/>
                  </a:lnTo>
                  <a:cubicBezTo>
                    <a:pt x="687077" y="0"/>
                    <a:pt x="749219" y="62142"/>
                    <a:pt x="749219" y="138798"/>
                  </a:cubicBezTo>
                  <a:lnTo>
                    <a:pt x="749219" y="139757"/>
                  </a:lnTo>
                  <a:cubicBezTo>
                    <a:pt x="749219" y="176568"/>
                    <a:pt x="734596" y="211872"/>
                    <a:pt x="708566" y="237902"/>
                  </a:cubicBezTo>
                  <a:cubicBezTo>
                    <a:pt x="682537" y="263931"/>
                    <a:pt x="647233" y="278555"/>
                    <a:pt x="610421" y="278555"/>
                  </a:cubicBezTo>
                  <a:lnTo>
                    <a:pt x="138798" y="278555"/>
                  </a:lnTo>
                  <a:cubicBezTo>
                    <a:pt x="62142" y="278555"/>
                    <a:pt x="0" y="216413"/>
                    <a:pt x="0" y="139757"/>
                  </a:cubicBezTo>
                  <a:lnTo>
                    <a:pt x="0" y="138798"/>
                  </a:lnTo>
                  <a:cubicBezTo>
                    <a:pt x="0" y="101987"/>
                    <a:pt x="14623" y="66683"/>
                    <a:pt x="40653" y="40653"/>
                  </a:cubicBezTo>
                  <a:cubicBezTo>
                    <a:pt x="66683" y="14623"/>
                    <a:pt x="101987" y="0"/>
                    <a:pt x="138798" y="0"/>
                  </a:cubicBezTo>
                  <a:close/>
                </a:path>
              </a:pathLst>
            </a:custGeom>
            <a:gradFill rotWithShape="1">
              <a:gsLst>
                <a:gs pos="0">
                  <a:srgbClr val="0097B2">
                    <a:alpha val="100000"/>
                  </a:srgbClr>
                </a:gs>
                <a:gs pos="100000">
                  <a:srgbClr val="7ED957">
                    <a:alpha val="100000"/>
                  </a:srgbClr>
                </a:gs>
              </a:gsLst>
              <a:lin ang="0"/>
            </a:gradFill>
          </p:spPr>
        </p:sp>
        <p:sp>
          <p:nvSpPr>
            <p:cNvPr id="26" name="TextBox 26"/>
            <p:cNvSpPr txBox="1"/>
            <p:nvPr/>
          </p:nvSpPr>
          <p:spPr>
            <a:xfrm>
              <a:off x="0" y="-47625"/>
              <a:ext cx="749219" cy="326180"/>
            </a:xfrm>
            <a:prstGeom prst="rect">
              <a:avLst/>
            </a:prstGeom>
          </p:spPr>
          <p:txBody>
            <a:bodyPr lIns="50800" tIns="50800" rIns="50800" bIns="50800" rtlCol="0" anchor="ctr"/>
            <a:lstStyle/>
            <a:p>
              <a:pPr algn="ctr">
                <a:lnSpc>
                  <a:spcPts val="2646"/>
                </a:lnSpc>
              </a:pPr>
              <a:r>
                <a:rPr lang="en-US" sz="1800">
                  <a:solidFill>
                    <a:srgbClr val="FFFFFF"/>
                  </a:solidFill>
                  <a:latin typeface="Open Sauce Light"/>
                </a:rPr>
                <a:t>User Input</a:t>
              </a:r>
            </a:p>
          </p:txBody>
        </p:sp>
      </p:grpSp>
      <p:grpSp>
        <p:nvGrpSpPr>
          <p:cNvPr id="27" name="Group 27"/>
          <p:cNvGrpSpPr/>
          <p:nvPr/>
        </p:nvGrpSpPr>
        <p:grpSpPr>
          <a:xfrm>
            <a:off x="1543251" y="2526827"/>
            <a:ext cx="2844692" cy="1057638"/>
            <a:chOff x="0" y="0"/>
            <a:chExt cx="749219" cy="278555"/>
          </a:xfrm>
        </p:grpSpPr>
        <p:sp>
          <p:nvSpPr>
            <p:cNvPr id="28" name="Freeform 28"/>
            <p:cNvSpPr/>
            <p:nvPr/>
          </p:nvSpPr>
          <p:spPr>
            <a:xfrm>
              <a:off x="0" y="0"/>
              <a:ext cx="749219" cy="278555"/>
            </a:xfrm>
            <a:custGeom>
              <a:avLst/>
              <a:gdLst/>
              <a:ahLst/>
              <a:cxnLst/>
              <a:rect l="l" t="t" r="r" b="b"/>
              <a:pathLst>
                <a:path w="749219" h="278555">
                  <a:moveTo>
                    <a:pt x="138798" y="0"/>
                  </a:moveTo>
                  <a:lnTo>
                    <a:pt x="610421" y="0"/>
                  </a:lnTo>
                  <a:cubicBezTo>
                    <a:pt x="687077" y="0"/>
                    <a:pt x="749219" y="62142"/>
                    <a:pt x="749219" y="138798"/>
                  </a:cubicBezTo>
                  <a:lnTo>
                    <a:pt x="749219" y="139757"/>
                  </a:lnTo>
                  <a:cubicBezTo>
                    <a:pt x="749219" y="176568"/>
                    <a:pt x="734596" y="211872"/>
                    <a:pt x="708566" y="237902"/>
                  </a:cubicBezTo>
                  <a:cubicBezTo>
                    <a:pt x="682537" y="263931"/>
                    <a:pt x="647233" y="278555"/>
                    <a:pt x="610421" y="278555"/>
                  </a:cubicBezTo>
                  <a:lnTo>
                    <a:pt x="138798" y="278555"/>
                  </a:lnTo>
                  <a:cubicBezTo>
                    <a:pt x="62142" y="278555"/>
                    <a:pt x="0" y="216413"/>
                    <a:pt x="0" y="139757"/>
                  </a:cubicBezTo>
                  <a:lnTo>
                    <a:pt x="0" y="138798"/>
                  </a:lnTo>
                  <a:cubicBezTo>
                    <a:pt x="0" y="101987"/>
                    <a:pt x="14623" y="66683"/>
                    <a:pt x="40653" y="40653"/>
                  </a:cubicBezTo>
                  <a:cubicBezTo>
                    <a:pt x="66683" y="14623"/>
                    <a:pt x="101987" y="0"/>
                    <a:pt x="138798" y="0"/>
                  </a:cubicBezTo>
                  <a:close/>
                </a:path>
              </a:pathLst>
            </a:custGeom>
            <a:gradFill rotWithShape="1">
              <a:gsLst>
                <a:gs pos="0">
                  <a:srgbClr val="0097B2">
                    <a:alpha val="100000"/>
                  </a:srgbClr>
                </a:gs>
                <a:gs pos="100000">
                  <a:srgbClr val="7ED957">
                    <a:alpha val="100000"/>
                  </a:srgbClr>
                </a:gs>
              </a:gsLst>
              <a:lin ang="0"/>
            </a:gradFill>
          </p:spPr>
        </p:sp>
        <p:sp>
          <p:nvSpPr>
            <p:cNvPr id="29" name="TextBox 29"/>
            <p:cNvSpPr txBox="1"/>
            <p:nvPr/>
          </p:nvSpPr>
          <p:spPr>
            <a:xfrm>
              <a:off x="0" y="-66675"/>
              <a:ext cx="749219" cy="345230"/>
            </a:xfrm>
            <a:prstGeom prst="rect">
              <a:avLst/>
            </a:prstGeom>
          </p:spPr>
          <p:txBody>
            <a:bodyPr lIns="50800" tIns="50800" rIns="50800" bIns="50800" rtlCol="0" anchor="ctr"/>
            <a:lstStyle/>
            <a:p>
              <a:pPr algn="ctr">
                <a:lnSpc>
                  <a:spcPts val="3968"/>
                </a:lnSpc>
              </a:pPr>
              <a:r>
                <a:rPr lang="en-US" sz="2699">
                  <a:solidFill>
                    <a:srgbClr val="FFFFFF"/>
                  </a:solidFill>
                  <a:latin typeface="Open Sauce Light"/>
                </a:rPr>
                <a:t>Dataset</a:t>
              </a:r>
            </a:p>
          </p:txBody>
        </p:sp>
      </p:grpSp>
      <p:grpSp>
        <p:nvGrpSpPr>
          <p:cNvPr id="30" name="Group 30"/>
          <p:cNvGrpSpPr/>
          <p:nvPr/>
        </p:nvGrpSpPr>
        <p:grpSpPr>
          <a:xfrm>
            <a:off x="5792531" y="5970403"/>
            <a:ext cx="3049131" cy="1144800"/>
            <a:chOff x="0" y="0"/>
            <a:chExt cx="803063" cy="301511"/>
          </a:xfrm>
        </p:grpSpPr>
        <p:sp>
          <p:nvSpPr>
            <p:cNvPr id="31" name="Freeform 31"/>
            <p:cNvSpPr/>
            <p:nvPr/>
          </p:nvSpPr>
          <p:spPr>
            <a:xfrm>
              <a:off x="0" y="0"/>
              <a:ext cx="803063" cy="301511"/>
            </a:xfrm>
            <a:custGeom>
              <a:avLst/>
              <a:gdLst/>
              <a:ahLst/>
              <a:cxnLst/>
              <a:rect l="l" t="t" r="r" b="b"/>
              <a:pathLst>
                <a:path w="803063" h="301511">
                  <a:moveTo>
                    <a:pt x="129492" y="0"/>
                  </a:moveTo>
                  <a:lnTo>
                    <a:pt x="673571" y="0"/>
                  </a:lnTo>
                  <a:cubicBezTo>
                    <a:pt x="707915" y="0"/>
                    <a:pt x="740852" y="13643"/>
                    <a:pt x="765136" y="37927"/>
                  </a:cubicBezTo>
                  <a:cubicBezTo>
                    <a:pt x="789420" y="62212"/>
                    <a:pt x="803063" y="95149"/>
                    <a:pt x="803063" y="129492"/>
                  </a:cubicBezTo>
                  <a:lnTo>
                    <a:pt x="803063" y="172019"/>
                  </a:lnTo>
                  <a:cubicBezTo>
                    <a:pt x="803063" y="206362"/>
                    <a:pt x="789420" y="239299"/>
                    <a:pt x="765136" y="263584"/>
                  </a:cubicBezTo>
                  <a:cubicBezTo>
                    <a:pt x="740852" y="287868"/>
                    <a:pt x="707915" y="301511"/>
                    <a:pt x="673571" y="301511"/>
                  </a:cubicBezTo>
                  <a:lnTo>
                    <a:pt x="129492" y="301511"/>
                  </a:lnTo>
                  <a:cubicBezTo>
                    <a:pt x="95149" y="301511"/>
                    <a:pt x="62212" y="287868"/>
                    <a:pt x="37927" y="263584"/>
                  </a:cubicBezTo>
                  <a:cubicBezTo>
                    <a:pt x="13643" y="239299"/>
                    <a:pt x="0" y="206362"/>
                    <a:pt x="0" y="172019"/>
                  </a:cubicBezTo>
                  <a:lnTo>
                    <a:pt x="0" y="129492"/>
                  </a:lnTo>
                  <a:cubicBezTo>
                    <a:pt x="0" y="95149"/>
                    <a:pt x="13643" y="62212"/>
                    <a:pt x="37927" y="37927"/>
                  </a:cubicBezTo>
                  <a:cubicBezTo>
                    <a:pt x="62212" y="13643"/>
                    <a:pt x="95149" y="0"/>
                    <a:pt x="129492" y="0"/>
                  </a:cubicBezTo>
                  <a:close/>
                </a:path>
              </a:pathLst>
            </a:custGeom>
            <a:solidFill>
              <a:srgbClr val="FF914D"/>
            </a:solidFill>
          </p:spPr>
        </p:sp>
        <p:sp>
          <p:nvSpPr>
            <p:cNvPr id="32" name="TextBox 32"/>
            <p:cNvSpPr txBox="1"/>
            <p:nvPr/>
          </p:nvSpPr>
          <p:spPr>
            <a:xfrm>
              <a:off x="0" y="-47625"/>
              <a:ext cx="803063" cy="349136"/>
            </a:xfrm>
            <a:prstGeom prst="rect">
              <a:avLst/>
            </a:prstGeom>
          </p:spPr>
          <p:txBody>
            <a:bodyPr lIns="50800" tIns="50800" rIns="50800" bIns="50800" rtlCol="0" anchor="ctr"/>
            <a:lstStyle/>
            <a:p>
              <a:pPr algn="ctr">
                <a:lnSpc>
                  <a:spcPts val="2646"/>
                </a:lnSpc>
              </a:pPr>
              <a:r>
                <a:rPr lang="en-US" sz="1800">
                  <a:solidFill>
                    <a:srgbClr val="FFFFFF"/>
                  </a:solidFill>
                  <a:latin typeface="Open Sauce Light"/>
                </a:rPr>
                <a:t>Text Pre-Processing Feature vectors data</a:t>
              </a:r>
            </a:p>
          </p:txBody>
        </p:sp>
      </p:grpSp>
      <p:sp>
        <p:nvSpPr>
          <p:cNvPr id="33" name="AutoShape 33"/>
          <p:cNvSpPr/>
          <p:nvPr/>
        </p:nvSpPr>
        <p:spPr>
          <a:xfrm>
            <a:off x="4387943" y="3055645"/>
            <a:ext cx="2505075" cy="12359"/>
          </a:xfrm>
          <a:prstGeom prst="line">
            <a:avLst/>
          </a:prstGeom>
          <a:ln w="38100" cap="flat">
            <a:solidFill>
              <a:srgbClr val="FFFFFF"/>
            </a:solidFill>
            <a:prstDash val="solid"/>
            <a:headEnd type="none" w="sm" len="sm"/>
            <a:tailEnd type="arrow" w="med" len="sm"/>
          </a:ln>
        </p:spPr>
      </p:sp>
      <p:sp>
        <p:nvSpPr>
          <p:cNvPr id="34" name="AutoShape 34"/>
          <p:cNvSpPr/>
          <p:nvPr/>
        </p:nvSpPr>
        <p:spPr>
          <a:xfrm flipV="1">
            <a:off x="9743044" y="3068004"/>
            <a:ext cx="2366384" cy="1"/>
          </a:xfrm>
          <a:prstGeom prst="line">
            <a:avLst/>
          </a:prstGeom>
          <a:ln w="38100" cap="flat">
            <a:solidFill>
              <a:srgbClr val="FFFFFF"/>
            </a:solidFill>
            <a:prstDash val="solid"/>
            <a:headEnd type="none" w="sm" len="sm"/>
            <a:tailEnd type="arrow" w="med" len="sm"/>
          </a:ln>
        </p:spPr>
      </p:sp>
      <p:sp>
        <p:nvSpPr>
          <p:cNvPr id="35" name="AutoShape 35"/>
          <p:cNvSpPr/>
          <p:nvPr/>
        </p:nvSpPr>
        <p:spPr>
          <a:xfrm flipH="1">
            <a:off x="12497656" y="3838212"/>
            <a:ext cx="1172512" cy="1084059"/>
          </a:xfrm>
          <a:prstGeom prst="line">
            <a:avLst/>
          </a:prstGeom>
          <a:ln w="38100" cap="flat">
            <a:solidFill>
              <a:srgbClr val="FFFFFF"/>
            </a:solidFill>
            <a:prstDash val="solid"/>
            <a:headEnd type="none" w="sm" len="sm"/>
            <a:tailEnd type="arrow" w="med" len="sm"/>
          </a:ln>
        </p:spPr>
      </p:sp>
      <p:sp>
        <p:nvSpPr>
          <p:cNvPr id="36" name="AutoShape 36"/>
          <p:cNvSpPr/>
          <p:nvPr/>
        </p:nvSpPr>
        <p:spPr>
          <a:xfrm>
            <a:off x="13670167" y="3838212"/>
            <a:ext cx="1013124" cy="1084059"/>
          </a:xfrm>
          <a:prstGeom prst="line">
            <a:avLst/>
          </a:prstGeom>
          <a:ln w="38100" cap="flat">
            <a:solidFill>
              <a:srgbClr val="FFFFFF"/>
            </a:solidFill>
            <a:prstDash val="solid"/>
            <a:headEnd type="none" w="sm" len="sm"/>
            <a:tailEnd type="arrow" w="med" len="sm"/>
          </a:ln>
        </p:spPr>
      </p:sp>
      <p:sp>
        <p:nvSpPr>
          <p:cNvPr id="37" name="AutoShape 37"/>
          <p:cNvSpPr/>
          <p:nvPr/>
        </p:nvSpPr>
        <p:spPr>
          <a:xfrm>
            <a:off x="15971296" y="5499870"/>
            <a:ext cx="0" cy="1208764"/>
          </a:xfrm>
          <a:prstGeom prst="line">
            <a:avLst/>
          </a:prstGeom>
          <a:ln w="38100" cap="flat">
            <a:solidFill>
              <a:srgbClr val="FFFFFF"/>
            </a:solidFill>
            <a:prstDash val="solid"/>
            <a:headEnd type="none" w="sm" len="sm"/>
            <a:tailEnd type="arrow" w="med" len="sm"/>
          </a:ln>
        </p:spPr>
      </p:sp>
      <p:sp>
        <p:nvSpPr>
          <p:cNvPr id="38" name="AutoShape 38"/>
          <p:cNvSpPr/>
          <p:nvPr/>
        </p:nvSpPr>
        <p:spPr>
          <a:xfrm>
            <a:off x="4387943" y="6542803"/>
            <a:ext cx="1404588" cy="0"/>
          </a:xfrm>
          <a:prstGeom prst="line">
            <a:avLst/>
          </a:prstGeom>
          <a:ln w="38100" cap="flat">
            <a:solidFill>
              <a:srgbClr val="FFFFFF"/>
            </a:solidFill>
            <a:prstDash val="solid"/>
            <a:headEnd type="none" w="sm" len="sm"/>
            <a:tailEnd type="arrow" w="med" len="sm"/>
          </a:ln>
        </p:spPr>
      </p:sp>
      <p:sp>
        <p:nvSpPr>
          <p:cNvPr id="39" name="AutoShape 39"/>
          <p:cNvSpPr/>
          <p:nvPr/>
        </p:nvSpPr>
        <p:spPr>
          <a:xfrm>
            <a:off x="8841662" y="6542803"/>
            <a:ext cx="1031334" cy="240319"/>
          </a:xfrm>
          <a:prstGeom prst="line">
            <a:avLst/>
          </a:prstGeom>
          <a:ln w="38100" cap="flat">
            <a:solidFill>
              <a:srgbClr val="FFFFFF"/>
            </a:solidFill>
            <a:prstDash val="solid"/>
            <a:headEnd type="none" w="sm" len="sm"/>
            <a:tailEnd type="arrow" w="med" len="sm"/>
          </a:ln>
        </p:spPr>
      </p:sp>
      <p:sp>
        <p:nvSpPr>
          <p:cNvPr id="40" name="AutoShape 40"/>
          <p:cNvSpPr/>
          <p:nvPr/>
        </p:nvSpPr>
        <p:spPr>
          <a:xfrm flipH="1">
            <a:off x="11208047" y="5483610"/>
            <a:ext cx="0" cy="1175641"/>
          </a:xfrm>
          <a:prstGeom prst="line">
            <a:avLst/>
          </a:prstGeom>
          <a:ln w="38100" cap="flat">
            <a:solidFill>
              <a:srgbClr val="FFFFFF"/>
            </a:solidFill>
            <a:prstDash val="solid"/>
            <a:headEnd type="none" w="sm" len="sm"/>
            <a:tailEnd type="arrow" w="med" len="sm"/>
          </a:ln>
        </p:spPr>
      </p:sp>
      <p:sp>
        <p:nvSpPr>
          <p:cNvPr id="41" name="AutoShape 41"/>
          <p:cNvSpPr/>
          <p:nvPr/>
        </p:nvSpPr>
        <p:spPr>
          <a:xfrm flipH="1">
            <a:off x="7317097" y="8635927"/>
            <a:ext cx="2425946" cy="1"/>
          </a:xfrm>
          <a:prstGeom prst="line">
            <a:avLst/>
          </a:prstGeom>
          <a:ln w="38100" cap="flat">
            <a:solidFill>
              <a:srgbClr val="FFFFFF"/>
            </a:solidFill>
            <a:prstDash val="solid"/>
            <a:headEnd type="none" w="sm" len="sm"/>
            <a:tailEnd type="arrow" w="med" len="sm"/>
          </a:ln>
        </p:spPr>
      </p:sp>
      <p:sp>
        <p:nvSpPr>
          <p:cNvPr id="42" name="Freeform 42"/>
          <p:cNvSpPr/>
          <p:nvPr/>
        </p:nvSpPr>
        <p:spPr>
          <a:xfrm>
            <a:off x="2041994" y="7350164"/>
            <a:ext cx="1847207" cy="1847207"/>
          </a:xfrm>
          <a:custGeom>
            <a:avLst/>
            <a:gdLst/>
            <a:ahLst/>
            <a:cxnLst/>
            <a:rect l="l" t="t" r="r" b="b"/>
            <a:pathLst>
              <a:path w="1847207" h="1847207">
                <a:moveTo>
                  <a:pt x="0" y="0"/>
                </a:moveTo>
                <a:lnTo>
                  <a:pt x="1847207" y="0"/>
                </a:lnTo>
                <a:lnTo>
                  <a:pt x="1847207" y="1847207"/>
                </a:lnTo>
                <a:lnTo>
                  <a:pt x="0" y="18472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AutoShape 43"/>
          <p:cNvSpPr/>
          <p:nvPr/>
        </p:nvSpPr>
        <p:spPr>
          <a:xfrm flipH="1" flipV="1">
            <a:off x="3889201" y="8635928"/>
            <a:ext cx="782866" cy="1"/>
          </a:xfrm>
          <a:prstGeom prst="line">
            <a:avLst/>
          </a:prstGeom>
          <a:ln w="38100" cap="flat">
            <a:solidFill>
              <a:srgbClr val="FFFFFF"/>
            </a:solidFill>
            <a:prstDash val="solid"/>
            <a:headEnd type="none" w="sm" len="sm"/>
            <a:tailEnd type="arrow" w="med" len="sm"/>
          </a:ln>
        </p:spPr>
      </p:sp>
      <p:sp>
        <p:nvSpPr>
          <p:cNvPr id="44" name="AutoShape 44"/>
          <p:cNvSpPr/>
          <p:nvPr/>
        </p:nvSpPr>
        <p:spPr>
          <a:xfrm flipH="1" flipV="1">
            <a:off x="2041992" y="7128966"/>
            <a:ext cx="1" cy="1144801"/>
          </a:xfrm>
          <a:prstGeom prst="line">
            <a:avLst/>
          </a:prstGeom>
          <a:ln w="38100" cap="flat">
            <a:solidFill>
              <a:srgbClr val="FFFFFF"/>
            </a:solidFill>
            <a:prstDash val="solid"/>
            <a:headEnd type="none" w="sm" len="sm"/>
            <a:tailEnd type="arrow" w="med" len="sm"/>
          </a:ln>
        </p:spPr>
      </p:sp>
      <p:sp>
        <p:nvSpPr>
          <p:cNvPr id="45" name="Freeform 45"/>
          <p:cNvSpPr/>
          <p:nvPr/>
        </p:nvSpPr>
        <p:spPr>
          <a:xfrm rot="5400000">
            <a:off x="-15406"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Freeform 46"/>
          <p:cNvSpPr/>
          <p:nvPr/>
        </p:nvSpPr>
        <p:spPr>
          <a:xfrm rot="-10800000">
            <a:off x="13498453" y="0"/>
            <a:ext cx="4789547" cy="4789547"/>
          </a:xfrm>
          <a:custGeom>
            <a:avLst/>
            <a:gdLst/>
            <a:ahLst/>
            <a:cxnLst/>
            <a:rect l="l" t="t" r="r" b="b"/>
            <a:pathLst>
              <a:path w="4789547" h="4789547">
                <a:moveTo>
                  <a:pt x="0" y="0"/>
                </a:moveTo>
                <a:lnTo>
                  <a:pt x="4789547" y="0"/>
                </a:lnTo>
                <a:lnTo>
                  <a:pt x="4789547" y="4789547"/>
                </a:lnTo>
                <a:lnTo>
                  <a:pt x="0" y="4789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TextBox 47"/>
          <p:cNvSpPr txBox="1"/>
          <p:nvPr/>
        </p:nvSpPr>
        <p:spPr>
          <a:xfrm>
            <a:off x="1028700" y="1019175"/>
            <a:ext cx="16230600" cy="1009650"/>
          </a:xfrm>
          <a:prstGeom prst="rect">
            <a:avLst/>
          </a:prstGeom>
        </p:spPr>
        <p:txBody>
          <a:bodyPr lIns="0" tIns="0" rIns="0" bIns="0" rtlCol="0" anchor="t">
            <a:spAutoFit/>
          </a:bodyPr>
          <a:lstStyle/>
          <a:p>
            <a:pPr algn="ctr">
              <a:lnSpc>
                <a:spcPts val="7920"/>
              </a:lnSpc>
            </a:pPr>
            <a:r>
              <a:rPr lang="en-US" sz="6600" spc="666">
                <a:solidFill>
                  <a:srgbClr val="FFFFFF"/>
                </a:solidFill>
                <a:latin typeface="Open Sauce Medium"/>
              </a:rPr>
              <a:t>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sp>
        <p:sp>
          <p:nvSpPr>
            <p:cNvPr id="5" name="TextBox 5"/>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929789" y="2182823"/>
            <a:ext cx="15156557" cy="0"/>
          </a:xfrm>
          <a:prstGeom prst="line">
            <a:avLst/>
          </a:prstGeom>
          <a:ln w="76200" cap="flat">
            <a:solidFill>
              <a:srgbClr val="C23A97"/>
            </a:solidFill>
            <a:prstDash val="solid"/>
            <a:headEnd type="none" w="sm" len="sm"/>
            <a:tailEnd type="none" w="sm" len="sm"/>
          </a:ln>
        </p:spPr>
      </p:sp>
      <p:sp>
        <p:nvSpPr>
          <p:cNvPr id="7" name="Freeform 7"/>
          <p:cNvSpPr/>
          <p:nvPr/>
        </p:nvSpPr>
        <p:spPr>
          <a:xfrm>
            <a:off x="0" y="61654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a:off x="13329138" y="844062"/>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110752" y="1464983"/>
            <a:ext cx="7764905" cy="3494207"/>
          </a:xfrm>
          <a:custGeom>
            <a:avLst/>
            <a:gdLst/>
            <a:ahLst/>
            <a:cxnLst/>
            <a:rect l="l" t="t" r="r" b="b"/>
            <a:pathLst>
              <a:path w="7764905" h="3494207">
                <a:moveTo>
                  <a:pt x="0" y="0"/>
                </a:moveTo>
                <a:lnTo>
                  <a:pt x="7764905" y="0"/>
                </a:lnTo>
                <a:lnTo>
                  <a:pt x="7764905" y="3494207"/>
                </a:lnTo>
                <a:lnTo>
                  <a:pt x="0" y="3494207"/>
                </a:lnTo>
                <a:lnTo>
                  <a:pt x="0" y="0"/>
                </a:lnTo>
                <a:close/>
              </a:path>
            </a:pathLst>
          </a:custGeom>
          <a:blipFill>
            <a:blip r:embed="rId7"/>
            <a:stretch>
              <a:fillRect/>
            </a:stretch>
          </a:blipFill>
        </p:spPr>
      </p:sp>
      <p:sp>
        <p:nvSpPr>
          <p:cNvPr id="10" name="Freeform 10"/>
          <p:cNvSpPr/>
          <p:nvPr/>
        </p:nvSpPr>
        <p:spPr>
          <a:xfrm>
            <a:off x="9144000" y="5802923"/>
            <a:ext cx="7764905" cy="3238131"/>
          </a:xfrm>
          <a:custGeom>
            <a:avLst/>
            <a:gdLst/>
            <a:ahLst/>
            <a:cxnLst/>
            <a:rect l="l" t="t" r="r" b="b"/>
            <a:pathLst>
              <a:path w="7764905" h="3238131">
                <a:moveTo>
                  <a:pt x="0" y="0"/>
                </a:moveTo>
                <a:lnTo>
                  <a:pt x="7764905" y="0"/>
                </a:lnTo>
                <a:lnTo>
                  <a:pt x="7764905" y="3238131"/>
                </a:lnTo>
                <a:lnTo>
                  <a:pt x="0" y="3238131"/>
                </a:lnTo>
                <a:lnTo>
                  <a:pt x="0" y="0"/>
                </a:lnTo>
                <a:close/>
              </a:path>
            </a:pathLst>
          </a:custGeom>
          <a:blipFill>
            <a:blip r:embed="rId8"/>
            <a:stretch>
              <a:fillRect/>
            </a:stretch>
          </a:blipFill>
        </p:spPr>
      </p:sp>
      <p:sp>
        <p:nvSpPr>
          <p:cNvPr id="11" name="TextBox 11"/>
          <p:cNvSpPr txBox="1"/>
          <p:nvPr/>
        </p:nvSpPr>
        <p:spPr>
          <a:xfrm>
            <a:off x="2041038" y="1262833"/>
            <a:ext cx="5473970" cy="774700"/>
          </a:xfrm>
          <a:prstGeom prst="rect">
            <a:avLst/>
          </a:prstGeom>
        </p:spPr>
        <p:txBody>
          <a:bodyPr lIns="0" tIns="0" rIns="0" bIns="0" rtlCol="0" anchor="t">
            <a:spAutoFit/>
          </a:bodyPr>
          <a:lstStyle/>
          <a:p>
            <a:pPr>
              <a:lnSpc>
                <a:spcPts val="6049"/>
              </a:lnSpc>
            </a:pPr>
            <a:r>
              <a:rPr lang="en-US" sz="5499" spc="175">
                <a:solidFill>
                  <a:srgbClr val="000000"/>
                </a:solidFill>
                <a:latin typeface="Days"/>
              </a:rPr>
              <a:t>RESULTS</a:t>
            </a:r>
          </a:p>
        </p:txBody>
      </p:sp>
      <p:sp>
        <p:nvSpPr>
          <p:cNvPr id="12" name="TextBox 12"/>
          <p:cNvSpPr txBox="1"/>
          <p:nvPr/>
        </p:nvSpPr>
        <p:spPr>
          <a:xfrm>
            <a:off x="2057400" y="3173245"/>
            <a:ext cx="5457608" cy="4732906"/>
          </a:xfrm>
          <a:prstGeom prst="rect">
            <a:avLst/>
          </a:prstGeom>
        </p:spPr>
        <p:txBody>
          <a:bodyPr lIns="0" tIns="0" rIns="0" bIns="0" rtlCol="0" anchor="t">
            <a:spAutoFit/>
          </a:bodyPr>
          <a:lstStyle/>
          <a:p>
            <a:pPr algn="ctr">
              <a:lnSpc>
                <a:spcPts val="4291"/>
              </a:lnSpc>
            </a:pPr>
            <a:r>
              <a:rPr lang="en-US" sz="3065">
                <a:solidFill>
                  <a:srgbClr val="000000"/>
                </a:solidFill>
                <a:latin typeface="Canva Sans"/>
              </a:rPr>
              <a:t>After comparison with the original testing data the model accuracy is found to be around 0.9612 i.e. 96% .</a:t>
            </a:r>
          </a:p>
          <a:p>
            <a:pPr algn="ctr">
              <a:lnSpc>
                <a:spcPts val="4291"/>
              </a:lnSpc>
            </a:pPr>
            <a:endParaRPr lang="en-US" sz="3065">
              <a:solidFill>
                <a:srgbClr val="000000"/>
              </a:solidFill>
              <a:latin typeface="Canva Sans"/>
            </a:endParaRPr>
          </a:p>
          <a:p>
            <a:pPr algn="ctr">
              <a:lnSpc>
                <a:spcPts val="4291"/>
              </a:lnSpc>
            </a:pPr>
            <a:r>
              <a:rPr lang="en-US" sz="3065">
                <a:solidFill>
                  <a:srgbClr val="000000"/>
                </a:solidFill>
                <a:latin typeface="Canva Sans"/>
              </a:rPr>
              <a:t>The figure correspond shows some example of output of the model</a:t>
            </a:r>
          </a:p>
          <a:p>
            <a:pPr algn="ctr">
              <a:lnSpc>
                <a:spcPts val="3171"/>
              </a:lnSpc>
            </a:pPr>
            <a:endParaRPr lang="en-US" sz="3065">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
        <p:nvSpPr>
          <p:cNvPr id="7" name="Freeform 7"/>
          <p:cNvSpPr/>
          <p:nvPr/>
        </p:nvSpPr>
        <p:spPr>
          <a:xfrm>
            <a:off x="8557328" y="2816602"/>
            <a:ext cx="9010904" cy="5129284"/>
          </a:xfrm>
          <a:custGeom>
            <a:avLst/>
            <a:gdLst/>
            <a:ahLst/>
            <a:cxnLst/>
            <a:rect l="l" t="t" r="r" b="b"/>
            <a:pathLst>
              <a:path w="9010904" h="5129284">
                <a:moveTo>
                  <a:pt x="0" y="0"/>
                </a:moveTo>
                <a:lnTo>
                  <a:pt x="9010904" y="0"/>
                </a:lnTo>
                <a:lnTo>
                  <a:pt x="9010904" y="5129284"/>
                </a:lnTo>
                <a:lnTo>
                  <a:pt x="0" y="5129284"/>
                </a:lnTo>
                <a:lnTo>
                  <a:pt x="0" y="0"/>
                </a:lnTo>
                <a:close/>
              </a:path>
            </a:pathLst>
          </a:custGeom>
          <a:blipFill>
            <a:blip r:embed="rId3"/>
            <a:stretch>
              <a:fillRect/>
            </a:stretch>
          </a:blipFill>
        </p:spPr>
      </p:sp>
      <p:sp>
        <p:nvSpPr>
          <p:cNvPr id="8" name="TextBox 8"/>
          <p:cNvSpPr txBox="1"/>
          <p:nvPr/>
        </p:nvSpPr>
        <p:spPr>
          <a:xfrm>
            <a:off x="0" y="4492688"/>
            <a:ext cx="8557328" cy="888556"/>
          </a:xfrm>
          <a:prstGeom prst="rect">
            <a:avLst/>
          </a:prstGeom>
        </p:spPr>
        <p:txBody>
          <a:bodyPr lIns="0" tIns="0" rIns="0" bIns="0" rtlCol="0" anchor="t">
            <a:spAutoFit/>
          </a:bodyPr>
          <a:lstStyle/>
          <a:p>
            <a:pPr algn="ctr">
              <a:lnSpc>
                <a:spcPts val="6836"/>
              </a:lnSpc>
            </a:pPr>
            <a:r>
              <a:rPr lang="en-US" sz="6215" spc="198">
                <a:solidFill>
                  <a:srgbClr val="000000"/>
                </a:solidFill>
                <a:latin typeface="Open Sauce Medium"/>
              </a:rPr>
              <a:t>COMPARISON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529</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Agrandir Narrow Bold</vt:lpstr>
      <vt:lpstr>Arial</vt:lpstr>
      <vt:lpstr>Canva Sans Bold</vt:lpstr>
      <vt:lpstr>Canva Sans</vt:lpstr>
      <vt:lpstr>Days</vt:lpstr>
      <vt:lpstr>Calibri</vt:lpstr>
      <vt:lpstr>Open Sauce Light</vt:lpstr>
      <vt:lpstr>Open Sauce Bold</vt:lpstr>
      <vt:lpstr>Open Sauce Light Italics</vt:lpstr>
      <vt:lpstr>Agrandir Narrow</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sayan mondal</cp:lastModifiedBy>
  <cp:revision>2</cp:revision>
  <dcterms:created xsi:type="dcterms:W3CDTF">2006-08-16T00:00:00Z</dcterms:created>
  <dcterms:modified xsi:type="dcterms:W3CDTF">2024-03-28T07:31:39Z</dcterms:modified>
  <dc:identifier>DAGAt0WnMzs</dc:identifier>
</cp:coreProperties>
</file>